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71" r:id="rId12"/>
    <p:sldId id="278" r:id="rId13"/>
    <p:sldId id="273" r:id="rId14"/>
    <p:sldId id="279" r:id="rId15"/>
    <p:sldId id="274" r:id="rId16"/>
    <p:sldId id="269" r:id="rId17"/>
    <p:sldId id="281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Open Sans" panose="020B0306030504020204" pitchFamily="34" charset="0"/>
      <p:regular r:id="rId28"/>
      <p:bold r:id="rId29"/>
      <p:italic r:id="rId30"/>
      <p:boldItalic r:id="rId31"/>
    </p:embeddedFont>
    <p:embeddedFont>
      <p:font typeface="PT Sans Narrow" panose="020B0506020203020204" pitchFamily="34" charset="77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9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C5E8"/>
    <a:srgbClr val="CFE2F3"/>
    <a:srgbClr val="0636A2"/>
    <a:srgbClr val="CFEBB5"/>
    <a:srgbClr val="C4E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180" autoAdjust="0"/>
  </p:normalViewPr>
  <p:slideViewPr>
    <p:cSldViewPr snapToGrid="0">
      <p:cViewPr varScale="1">
        <p:scale>
          <a:sx n="133" d="100"/>
          <a:sy n="133" d="100"/>
        </p:scale>
        <p:origin x="1040" y="192"/>
      </p:cViewPr>
      <p:guideLst>
        <p:guide orient="horz" pos="4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lang="en-US" b="0" dirty="0">
              <a:effectLst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fd852d5b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fd852d5b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7523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fd852d5b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fd852d5b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20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fd852d5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fd852d5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561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fd852d5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fd852d5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270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fd852d5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fd852d5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724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fd852d5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fd852d5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817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fd852d5b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fd852d5b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822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fd852d5b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fd852d5b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31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c3e9089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c3e9089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e577bed54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e577bed54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dirty="0"/>
            </a:b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c3e90892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c3e90892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c3e90892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c3e90892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c3e90892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c3e90892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fd852d5be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fd852d5be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br>
              <a:rPr lang="en-US" dirty="0"/>
            </a:b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fd852d5b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fd852d5b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fd852d5b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fd852d5b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13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1.m4a"/><Relationship Id="rId7" Type="http://schemas.openxmlformats.org/officeDocument/2006/relationships/image" Target="../media/image15.png"/><Relationship Id="rId12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11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4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5.m4a"/><Relationship Id="rId7" Type="http://schemas.openxmlformats.org/officeDocument/2006/relationships/image" Target="../media/image13.png"/><Relationship Id="rId12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4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348307" y="1055375"/>
            <a:ext cx="8447385" cy="19729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3200" b="1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Revealing Impacts: </a:t>
            </a:r>
            <a:endParaRPr sz="3200" b="1" dirty="0">
              <a:latin typeface="PT Sans Narrow" panose="020B0604020202020204" charset="0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How does one long-term, statewide field trip program influence a community’s learning ecosystem?</a:t>
            </a:r>
            <a:endParaRPr sz="3200" baseline="30000" dirty="0">
              <a:latin typeface="PT Sans Narrow" panose="020B0604020202020204" charset="0"/>
              <a:ea typeface="Cambria"/>
              <a:cs typeface="Cambria"/>
              <a:sym typeface="Cambria"/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1805268" y="3431977"/>
            <a:ext cx="5602500" cy="7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Co-Presenters: Kimberley Preston</a:t>
            </a:r>
            <a:r>
              <a:rPr lang="en" sz="1400" b="1" baseline="30000" dirty="0"/>
              <a:t>1</a:t>
            </a:r>
            <a:r>
              <a:rPr lang="en" sz="1400" b="1" dirty="0"/>
              <a:t> and Amanda Dickes</a:t>
            </a:r>
            <a:r>
              <a:rPr lang="en" sz="1400" b="1" baseline="30000" dirty="0"/>
              <a:t>2</a:t>
            </a:r>
            <a:endParaRPr sz="1400" b="1" dirty="0"/>
          </a:p>
        </p:txBody>
      </p:sp>
      <p:sp>
        <p:nvSpPr>
          <p:cNvPr id="68" name="Google Shape;68;p13"/>
          <p:cNvSpPr txBox="1"/>
          <p:nvPr/>
        </p:nvSpPr>
        <p:spPr>
          <a:xfrm>
            <a:off x="1036100" y="4166600"/>
            <a:ext cx="48252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aseline="300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" sz="11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Oregon State University STEM Research Center</a:t>
            </a:r>
            <a:endParaRPr sz="11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aseline="300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 sz="11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Gulf of Maine Research Institute</a:t>
            </a:r>
            <a:endParaRPr sz="11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xfrm>
            <a:off x="699900" y="270275"/>
            <a:ext cx="7744200" cy="7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Connected Learning Summit 2021</a:t>
            </a:r>
            <a:endParaRPr sz="1500" baseline="30000" dirty="0">
              <a:solidFill>
                <a:schemeClr val="accent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3"/>
    </mc:Choice>
    <mc:Fallback xmlns="">
      <p:transition spd="slow" advTm="3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>
            <a:spLocks noGrp="1"/>
          </p:cNvSpPr>
          <p:nvPr>
            <p:ph type="title"/>
          </p:nvPr>
        </p:nvSpPr>
        <p:spPr>
          <a:xfrm>
            <a:off x="0" y="-56287"/>
            <a:ext cx="9385300" cy="522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Using a multi-step, multi-method approach to the research design</a:t>
            </a:r>
            <a:endParaRPr sz="2800" dirty="0">
              <a:latin typeface="PT Sans Narrow" panose="020B060402020202020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479880" y="711096"/>
            <a:ext cx="8390849" cy="192524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014280" y="3000661"/>
            <a:ext cx="2931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Community impact (scientific literacy and science narratives)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Identify norms and values for the field trip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Value-added for consistent, repeat field 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9881" y="2881989"/>
            <a:ext cx="8390849" cy="191306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014280" y="824593"/>
            <a:ext cx="2814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Broader community impact (scientific literacy and science narratives)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Identify norms and values for the field trip across Maine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06414" y="418994"/>
            <a:ext cx="1229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Data 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75292" y="407519"/>
            <a:ext cx="992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Findings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32" y="824593"/>
            <a:ext cx="1214067" cy="1718926"/>
          </a:xfrm>
          <a:prstGeom prst="rect">
            <a:avLst/>
          </a:prstGeom>
        </p:spPr>
      </p:pic>
      <p:pic>
        <p:nvPicPr>
          <p:cNvPr id="12" name="Google Shape;169;p21"/>
          <p:cNvPicPr preferRelativeResize="0"/>
          <p:nvPr/>
        </p:nvPicPr>
        <p:blipFill rotWithShape="1">
          <a:blip r:embed="rId7">
            <a:alphaModFix/>
          </a:blip>
          <a:srcRect l="34870" t="67372" r="36664" b="2253"/>
          <a:stretch/>
        </p:blipFill>
        <p:spPr>
          <a:xfrm>
            <a:off x="554474" y="3083197"/>
            <a:ext cx="1868159" cy="152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588843" y="746073"/>
            <a:ext cx="210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Statewide telephone survey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06414" y="2911770"/>
            <a:ext cx="2103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Statewide telephone survey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Spot surveys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Focus group interviews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5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5"/>
    </mc:Choice>
    <mc:Fallback xmlns="">
      <p:transition spd="slow" advTm="4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7" grpId="0" animBg="1"/>
      <p:bldP spid="52" grpId="0"/>
      <p:bldP spid="53" grpId="0" animBg="1"/>
      <p:bldP spid="54" grpId="0"/>
      <p:bldP spid="22" grpId="0"/>
      <p:bldP spid="23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9;p21"/>
          <p:cNvPicPr preferRelativeResize="0"/>
          <p:nvPr/>
        </p:nvPicPr>
        <p:blipFill rotWithShape="1">
          <a:blip r:embed="rId6">
            <a:alphaModFix/>
          </a:blip>
          <a:srcRect t="30357" r="74116" b="41261"/>
          <a:stretch/>
        </p:blipFill>
        <p:spPr>
          <a:xfrm>
            <a:off x="620520" y="1668652"/>
            <a:ext cx="1347918" cy="128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1300" y="593059"/>
            <a:ext cx="1109688" cy="1571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8739" b="23122"/>
          <a:stretch/>
        </p:blipFill>
        <p:spPr>
          <a:xfrm>
            <a:off x="7279036" y="1632640"/>
            <a:ext cx="925371" cy="1471689"/>
          </a:xfrm>
          <a:prstGeom prst="rect">
            <a:avLst/>
          </a:prstGeom>
        </p:spPr>
      </p:pic>
      <p:pic>
        <p:nvPicPr>
          <p:cNvPr id="46" name="Google Shape;169;p21"/>
          <p:cNvPicPr preferRelativeResize="0"/>
          <p:nvPr/>
        </p:nvPicPr>
        <p:blipFill rotWithShape="1">
          <a:blip r:embed="rId6">
            <a:alphaModFix/>
          </a:blip>
          <a:srcRect l="34870" t="67372" r="36664" b="2253"/>
          <a:stretch/>
        </p:blipFill>
        <p:spPr>
          <a:xfrm>
            <a:off x="3954127" y="3752043"/>
            <a:ext cx="1366838" cy="120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1927" y="2189961"/>
            <a:ext cx="5364945" cy="5974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788253" y="1336553"/>
            <a:ext cx="5504867" cy="2720423"/>
          </a:xfrm>
          <a:prstGeom prst="rect">
            <a:avLst/>
          </a:prstGeom>
        </p:spPr>
      </p:pic>
      <p:sp>
        <p:nvSpPr>
          <p:cNvPr id="13" name="Google Shape;170;p21"/>
          <p:cNvSpPr txBox="1">
            <a:spLocks/>
          </p:cNvSpPr>
          <p:nvPr/>
        </p:nvSpPr>
        <p:spPr>
          <a:xfrm>
            <a:off x="0" y="-56287"/>
            <a:ext cx="9385300" cy="52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Using a multi-step, multi-method approach to the research design</a:t>
            </a:r>
            <a:endParaRPr lang="en-US" sz="2800" dirty="0">
              <a:latin typeface="PT Sans Narrow" panose="020B060402020202020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5453" y="3025813"/>
            <a:ext cx="2499577" cy="1426588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77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5"/>
    </mc:Choice>
    <mc:Fallback xmlns="">
      <p:transition spd="slow" advTm="3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046" y="998782"/>
            <a:ext cx="5289617" cy="3225394"/>
          </a:xfrm>
          <a:prstGeom prst="rect">
            <a:avLst/>
          </a:prstGeom>
        </p:spPr>
      </p:pic>
      <p:pic>
        <p:nvPicPr>
          <p:cNvPr id="24" name="Google Shape;169;p21"/>
          <p:cNvPicPr preferRelativeResize="0"/>
          <p:nvPr/>
        </p:nvPicPr>
        <p:blipFill rotWithShape="1">
          <a:blip r:embed="rId6">
            <a:alphaModFix/>
          </a:blip>
          <a:srcRect t="30357" r="74116" b="41261"/>
          <a:stretch/>
        </p:blipFill>
        <p:spPr>
          <a:xfrm>
            <a:off x="8192539" y="2959264"/>
            <a:ext cx="828223" cy="8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883" y="2755167"/>
            <a:ext cx="1008979" cy="14033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28739" b="23122"/>
          <a:stretch/>
        </p:blipFill>
        <p:spPr>
          <a:xfrm>
            <a:off x="7319136" y="2788439"/>
            <a:ext cx="667797" cy="10620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873656" y="1299478"/>
            <a:ext cx="496368" cy="627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842323" y="4313043"/>
            <a:ext cx="502382" cy="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3967" y="1931455"/>
            <a:ext cx="4352921" cy="2182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3838" y="2980700"/>
            <a:ext cx="2127688" cy="1079086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flipH="1">
            <a:off x="2330579" y="1305748"/>
            <a:ext cx="16148" cy="3013645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2363581" y="1238253"/>
            <a:ext cx="1601968" cy="871637"/>
          </a:xfrm>
          <a:prstGeom prst="bentConnector3">
            <a:avLst>
              <a:gd name="adj1" fmla="val 37216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V="1">
            <a:off x="2344705" y="2245554"/>
            <a:ext cx="1700326" cy="186946"/>
          </a:xfrm>
          <a:prstGeom prst="bentConnector3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2346727" y="3319464"/>
            <a:ext cx="1969685" cy="603142"/>
          </a:xfrm>
          <a:prstGeom prst="bentConnector3">
            <a:avLst>
              <a:gd name="adj1" fmla="val 31866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7186489" y="2445872"/>
            <a:ext cx="496368" cy="627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189584" y="4313042"/>
            <a:ext cx="502382" cy="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197274" y="2432500"/>
            <a:ext cx="6209" cy="189573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/>
          <p:nvPr/>
        </p:nvCxnSpPr>
        <p:spPr>
          <a:xfrm rot="10800000">
            <a:off x="5398953" y="3271840"/>
            <a:ext cx="1809741" cy="132639"/>
          </a:xfrm>
          <a:prstGeom prst="bentConnector3">
            <a:avLst>
              <a:gd name="adj1" fmla="val 35526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/>
          <p:nvPr/>
        </p:nvCxnSpPr>
        <p:spPr>
          <a:xfrm rot="10800000">
            <a:off x="5640148" y="2255889"/>
            <a:ext cx="1549437" cy="27009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oogle Shape;169;p21"/>
          <p:cNvPicPr preferRelativeResize="0"/>
          <p:nvPr/>
        </p:nvPicPr>
        <p:blipFill rotWithShape="1">
          <a:blip r:embed="rId6">
            <a:alphaModFix/>
          </a:blip>
          <a:srcRect l="3321" t="30357" r="74116" b="41261"/>
          <a:stretch/>
        </p:blipFill>
        <p:spPr>
          <a:xfrm>
            <a:off x="57150" y="3230159"/>
            <a:ext cx="721945" cy="842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Straight Connector 57"/>
          <p:cNvCxnSpPr/>
          <p:nvPr/>
        </p:nvCxnSpPr>
        <p:spPr>
          <a:xfrm flipV="1">
            <a:off x="587693" y="2652716"/>
            <a:ext cx="518919" cy="65596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696784" y="3641238"/>
            <a:ext cx="306593" cy="9857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986933" y="3380366"/>
            <a:ext cx="355265" cy="62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Google Shape;169;p21"/>
          <p:cNvPicPr preferRelativeResize="0"/>
          <p:nvPr/>
        </p:nvPicPr>
        <p:blipFill rotWithShape="1">
          <a:blip r:embed="rId6">
            <a:alphaModFix/>
          </a:blip>
          <a:srcRect l="34870" t="67372" r="36664" b="2253"/>
          <a:stretch/>
        </p:blipFill>
        <p:spPr>
          <a:xfrm>
            <a:off x="669015" y="1409784"/>
            <a:ext cx="1366838" cy="120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0;p21"/>
          <p:cNvSpPr txBox="1">
            <a:spLocks/>
          </p:cNvSpPr>
          <p:nvPr/>
        </p:nvSpPr>
        <p:spPr>
          <a:xfrm>
            <a:off x="0" y="-56287"/>
            <a:ext cx="9385300" cy="52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Using a multi-step, multi-method approach to the research design</a:t>
            </a:r>
            <a:endParaRPr lang="en-US" sz="2800" dirty="0">
              <a:latin typeface="PT Sans Narrow" panose="020B060402020202020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04"/>
    </mc:Choice>
    <mc:Fallback xmlns="">
      <p:transition spd="slow" advTm="2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32188" y="625189"/>
            <a:ext cx="2985318" cy="1277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32188" y="2130163"/>
            <a:ext cx="2985318" cy="1277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145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50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Initial insights from retrospective interviews reveal interesting themes</a:t>
            </a:r>
            <a:endParaRPr sz="2800" dirty="0">
              <a:latin typeface="PT Sans Narrow" panose="020B060402020202020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1814" y="1628953"/>
            <a:ext cx="2622730" cy="21989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>
            <a:off x="3742137" y="984248"/>
            <a:ext cx="1243900" cy="3488324"/>
          </a:xfrm>
          <a:prstGeom prst="leftBrac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135;p19"/>
          <p:cNvSpPr txBox="1">
            <a:spLocks noGrp="1"/>
          </p:cNvSpPr>
          <p:nvPr>
            <p:ph type="body" idx="4294967295"/>
          </p:nvPr>
        </p:nvSpPr>
        <p:spPr>
          <a:xfrm>
            <a:off x="5132187" y="2183963"/>
            <a:ext cx="2985318" cy="1223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Motivations:</a:t>
            </a:r>
          </a:p>
          <a:p>
            <a:pPr marL="412750" indent="-285750">
              <a:spcAft>
                <a:spcPts val="600"/>
              </a:spcAft>
              <a:buClrTx/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No cost, easy logistics; </a:t>
            </a:r>
          </a:p>
          <a:p>
            <a:pPr marL="412750" indent="-285750">
              <a:spcAft>
                <a:spcPts val="600"/>
              </a:spcAft>
              <a:buClrTx/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Student experience</a:t>
            </a:r>
          </a:p>
          <a:p>
            <a:pPr marL="127000" lvl="0" indent="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None/>
            </a:pP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32188" y="3646783"/>
            <a:ext cx="2985318" cy="1277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Google Shape;135;p19"/>
          <p:cNvSpPr txBox="1">
            <a:spLocks noGrp="1"/>
          </p:cNvSpPr>
          <p:nvPr>
            <p:ph type="body" idx="4294967295"/>
          </p:nvPr>
        </p:nvSpPr>
        <p:spPr>
          <a:xfrm>
            <a:off x="5132187" y="3635142"/>
            <a:ext cx="2922482" cy="138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5000"/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Classroom Integration:</a:t>
            </a:r>
          </a:p>
          <a:p>
            <a:pPr marL="412750" indent="-285750">
              <a:spcAft>
                <a:spcPts val="600"/>
              </a:spcAft>
              <a:buClrTx/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Mixed responses</a:t>
            </a:r>
          </a:p>
          <a:p>
            <a:pPr marL="412750" indent="-285750">
              <a:spcAft>
                <a:spcPts val="600"/>
              </a:spcAft>
              <a:buClrTx/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Possibly related to other GMRI engagement </a:t>
            </a:r>
            <a:endParaRPr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Google Shape;169;p21"/>
          <p:cNvPicPr preferRelativeResize="0"/>
          <p:nvPr/>
        </p:nvPicPr>
        <p:blipFill rotWithShape="1">
          <a:blip r:embed="rId6">
            <a:alphaModFix/>
          </a:blip>
          <a:srcRect t="30357" r="74116" b="41261"/>
          <a:stretch/>
        </p:blipFill>
        <p:spPr>
          <a:xfrm>
            <a:off x="2283720" y="2823373"/>
            <a:ext cx="683339" cy="68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28739" b="23122"/>
          <a:stretch/>
        </p:blipFill>
        <p:spPr>
          <a:xfrm>
            <a:off x="1802202" y="2728410"/>
            <a:ext cx="550977" cy="87626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1617" y="2266745"/>
            <a:ext cx="284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spcAft>
                <a:spcPts val="600"/>
              </a:spcAft>
              <a:buSzPts val="1600"/>
            </a:pPr>
            <a:r>
              <a:rPr lang="en" sz="2400" b="1" dirty="0">
                <a:solidFill>
                  <a:schemeClr val="accent3">
                    <a:lumMod val="75000"/>
                  </a:schemeClr>
                </a:solidFill>
                <a:latin typeface="PT Sans Narrow" panose="020B0604020202020204" charset="0"/>
                <a:cs typeface="Calibri" panose="020F0502020204030204" pitchFamily="34" charset="0"/>
              </a:rPr>
              <a:t>Teacher Participants: </a:t>
            </a:r>
          </a:p>
        </p:txBody>
      </p:sp>
      <p:sp>
        <p:nvSpPr>
          <p:cNvPr id="21" name="Google Shape;135;p19"/>
          <p:cNvSpPr txBox="1">
            <a:spLocks noGrp="1"/>
          </p:cNvSpPr>
          <p:nvPr>
            <p:ph type="body" idx="4294967295"/>
          </p:nvPr>
        </p:nvSpPr>
        <p:spPr>
          <a:xfrm>
            <a:off x="5080502" y="746815"/>
            <a:ext cx="3025851" cy="1025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spcAft>
                <a:spcPts val="600"/>
              </a:spcAft>
              <a:buClrTx/>
              <a:buSzPct val="125000"/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Norms / Tradition: </a:t>
            </a:r>
          </a:p>
          <a:p>
            <a:pPr marL="412750" indent="-285750">
              <a:spcAft>
                <a:spcPts val="600"/>
              </a:spcAft>
              <a:buClrTx/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Teacher “Champions”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05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13"/>
    </mc:Choice>
    <mc:Fallback xmlns="">
      <p:transition spd="slow" advTm="13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65" grpId="0" uiExpand="1" build="p"/>
      <p:bldP spid="19" grpId="0" animBg="1"/>
      <p:bldP spid="63" grpId="0" uiExpand="1" build="p"/>
      <p:bldP spid="2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1106213" y="1642954"/>
            <a:ext cx="2622730" cy="219891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167534" y="669819"/>
            <a:ext cx="2926892" cy="12772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oogle Shape;169;p21"/>
          <p:cNvPicPr preferRelativeResize="0"/>
          <p:nvPr/>
        </p:nvPicPr>
        <p:blipFill rotWithShape="1">
          <a:blip r:embed="rId6">
            <a:alphaModFix/>
          </a:blip>
          <a:srcRect t="30357" r="74116" b="41261"/>
          <a:stretch/>
        </p:blipFill>
        <p:spPr>
          <a:xfrm>
            <a:off x="2291672" y="2823373"/>
            <a:ext cx="683339" cy="68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28739" b="23122"/>
          <a:stretch/>
        </p:blipFill>
        <p:spPr>
          <a:xfrm>
            <a:off x="1810154" y="2728410"/>
            <a:ext cx="550977" cy="876261"/>
          </a:xfrm>
          <a:prstGeom prst="rect">
            <a:avLst/>
          </a:prstGeom>
        </p:spPr>
      </p:pic>
      <p:sp>
        <p:nvSpPr>
          <p:cNvPr id="36" name="Google Shape;145;p20"/>
          <p:cNvSpPr txBox="1">
            <a:spLocks noGrp="1"/>
          </p:cNvSpPr>
          <p:nvPr>
            <p:ph type="title"/>
          </p:nvPr>
        </p:nvSpPr>
        <p:spPr>
          <a:xfrm>
            <a:off x="0" y="-5228"/>
            <a:ext cx="9144000" cy="550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Initial insights from retrospective interviews reveal interesting themes</a:t>
            </a:r>
            <a:endParaRPr sz="2800" dirty="0">
              <a:latin typeface="PT Sans Narrow" panose="020B060402020202020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9569" y="2266745"/>
            <a:ext cx="284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spcAft>
                <a:spcPts val="600"/>
              </a:spcAft>
              <a:buSzPts val="1600"/>
            </a:pPr>
            <a:r>
              <a:rPr lang="en" sz="2400" b="1" dirty="0">
                <a:solidFill>
                  <a:schemeClr val="accent4">
                    <a:lumMod val="75000"/>
                  </a:schemeClr>
                </a:solidFill>
                <a:latin typeface="PT Sans Narrow" panose="020B0604020202020204" charset="0"/>
                <a:cs typeface="Calibri" panose="020F0502020204030204" pitchFamily="34" charset="0"/>
              </a:rPr>
              <a:t>Student Participants: </a:t>
            </a:r>
          </a:p>
        </p:txBody>
      </p:sp>
      <p:sp>
        <p:nvSpPr>
          <p:cNvPr id="29" name="Left Brace 28"/>
          <p:cNvSpPr/>
          <p:nvPr/>
        </p:nvSpPr>
        <p:spPr>
          <a:xfrm>
            <a:off x="3750089" y="984248"/>
            <a:ext cx="1243900" cy="3488324"/>
          </a:xfrm>
          <a:prstGeom prst="lef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135;p19"/>
          <p:cNvSpPr txBox="1">
            <a:spLocks noGrp="1"/>
          </p:cNvSpPr>
          <p:nvPr>
            <p:ph type="body" idx="4294967295"/>
          </p:nvPr>
        </p:nvSpPr>
        <p:spPr>
          <a:xfrm>
            <a:off x="5146386" y="794379"/>
            <a:ext cx="2948039" cy="6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spcAft>
                <a:spcPts val="600"/>
              </a:spcAft>
              <a:buClr>
                <a:schemeClr val="bg1"/>
              </a:buClr>
              <a:buSzPct val="125000"/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Norm / Tradition:</a:t>
            </a:r>
          </a:p>
          <a:p>
            <a:pPr marL="412750" indent="-28575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“Sibling Effect”</a:t>
            </a:r>
          </a:p>
          <a:p>
            <a:pPr marL="412750" indent="-28575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25000"/>
            </a:pP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  <a:p>
            <a:pPr marL="412750" indent="-285750">
              <a:spcAft>
                <a:spcPts val="600"/>
              </a:spcAft>
              <a:buClr>
                <a:schemeClr val="bg1"/>
              </a:buClr>
              <a:buSzPct val="125000"/>
            </a:pPr>
            <a:endParaRPr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67534" y="2174793"/>
            <a:ext cx="2926892" cy="12772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35;p19"/>
          <p:cNvSpPr txBox="1">
            <a:spLocks noGrp="1"/>
          </p:cNvSpPr>
          <p:nvPr>
            <p:ph type="body" idx="4294967295"/>
          </p:nvPr>
        </p:nvSpPr>
        <p:spPr>
          <a:xfrm>
            <a:off x="5146387" y="2184744"/>
            <a:ext cx="2957314" cy="1210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spcAft>
                <a:spcPts val="600"/>
              </a:spcAft>
              <a:buClr>
                <a:schemeClr val="bg1"/>
              </a:buClr>
              <a:buSzPct val="125000"/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Memories:</a:t>
            </a:r>
          </a:p>
          <a:p>
            <a:pPr marL="412750" indent="-28575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Specific memories of events</a:t>
            </a:r>
          </a:p>
          <a:p>
            <a:pPr marL="412750" indent="-28575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General impressions </a:t>
            </a:r>
          </a:p>
          <a:p>
            <a:pPr marL="412750" indent="-285750">
              <a:spcAft>
                <a:spcPts val="600"/>
              </a:spcAft>
              <a:buClr>
                <a:schemeClr val="bg1"/>
              </a:buClr>
              <a:buSzPct val="125000"/>
            </a:pPr>
            <a:endParaRPr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67533" y="3691413"/>
            <a:ext cx="2936168" cy="12772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135;p19"/>
          <p:cNvSpPr txBox="1">
            <a:spLocks noGrp="1"/>
          </p:cNvSpPr>
          <p:nvPr>
            <p:ph type="body" idx="4294967295"/>
          </p:nvPr>
        </p:nvSpPr>
        <p:spPr>
          <a:xfrm>
            <a:off x="5146387" y="3701364"/>
            <a:ext cx="2948038" cy="1158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spcAft>
                <a:spcPts val="600"/>
              </a:spcAft>
              <a:buClr>
                <a:schemeClr val="bg1"/>
              </a:buClr>
              <a:buSzPct val="125000"/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Shared culture:</a:t>
            </a:r>
          </a:p>
          <a:p>
            <a:pPr marL="412750" indent="-285750"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25000"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Little recollection of discussing the trip at school</a:t>
            </a:r>
          </a:p>
          <a:p>
            <a:pPr marL="412750" indent="-285750">
              <a:spcAft>
                <a:spcPts val="600"/>
              </a:spcAft>
              <a:buClr>
                <a:schemeClr val="bg1"/>
              </a:buClr>
              <a:buSzPct val="125000"/>
            </a:pPr>
            <a:endParaRPr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2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48"/>
    </mc:Choice>
    <mc:Fallback xmlns="">
      <p:transition spd="slow" advTm="8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6" grpId="0" uiExpand="1" build="p"/>
      <p:bldP spid="16" grpId="0" animBg="1"/>
      <p:bldP spid="17" grpId="0" uiExpand="1" build="p"/>
      <p:bldP spid="18" grpId="0" animBg="1"/>
      <p:bldP spid="1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046" y="998782"/>
            <a:ext cx="5289617" cy="3225394"/>
          </a:xfrm>
          <a:prstGeom prst="rect">
            <a:avLst/>
          </a:prstGeom>
        </p:spPr>
      </p:pic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50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Concluding remarks</a:t>
            </a:r>
            <a:endParaRPr sz="2800" dirty="0">
              <a:latin typeface="PT Sans Narrow" panose="020B0604020202020204" charset="0"/>
            </a:endParaRPr>
          </a:p>
        </p:txBody>
      </p:sp>
      <p:pic>
        <p:nvPicPr>
          <p:cNvPr id="24" name="Google Shape;169;p21"/>
          <p:cNvPicPr preferRelativeResize="0"/>
          <p:nvPr/>
        </p:nvPicPr>
        <p:blipFill rotWithShape="1">
          <a:blip r:embed="rId7">
            <a:alphaModFix/>
          </a:blip>
          <a:srcRect t="30357" r="74116" b="41261"/>
          <a:stretch/>
        </p:blipFill>
        <p:spPr>
          <a:xfrm>
            <a:off x="8192539" y="2959264"/>
            <a:ext cx="828223" cy="84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83" y="2755167"/>
            <a:ext cx="1008979" cy="14033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28739" b="23122"/>
          <a:stretch/>
        </p:blipFill>
        <p:spPr>
          <a:xfrm>
            <a:off x="7319136" y="2788439"/>
            <a:ext cx="667797" cy="10620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873656" y="1299478"/>
            <a:ext cx="496368" cy="627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842323" y="4313043"/>
            <a:ext cx="502382" cy="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3967" y="1931455"/>
            <a:ext cx="4352921" cy="2182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9766" y="2974473"/>
            <a:ext cx="2127688" cy="1079086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flipH="1">
            <a:off x="2330579" y="1305748"/>
            <a:ext cx="16148" cy="3013645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2363581" y="1238253"/>
            <a:ext cx="1601968" cy="871637"/>
          </a:xfrm>
          <a:prstGeom prst="bentConnector3">
            <a:avLst>
              <a:gd name="adj1" fmla="val 37216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V="1">
            <a:off x="2344705" y="2245554"/>
            <a:ext cx="1700326" cy="186946"/>
          </a:xfrm>
          <a:prstGeom prst="bentConnector3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2346727" y="3319464"/>
            <a:ext cx="1969685" cy="603142"/>
          </a:xfrm>
          <a:prstGeom prst="bentConnector3">
            <a:avLst>
              <a:gd name="adj1" fmla="val 31866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7186489" y="2445872"/>
            <a:ext cx="496368" cy="627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189584" y="4313042"/>
            <a:ext cx="502382" cy="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197274" y="2432500"/>
            <a:ext cx="6209" cy="189573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/>
          <p:nvPr/>
        </p:nvCxnSpPr>
        <p:spPr>
          <a:xfrm rot="10800000">
            <a:off x="5398953" y="3271840"/>
            <a:ext cx="1809741" cy="132639"/>
          </a:xfrm>
          <a:prstGeom prst="bentConnector3">
            <a:avLst>
              <a:gd name="adj1" fmla="val 35526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/>
          <p:nvPr/>
        </p:nvCxnSpPr>
        <p:spPr>
          <a:xfrm rot="10800000">
            <a:off x="5640148" y="2255889"/>
            <a:ext cx="1549437" cy="27009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oogle Shape;169;p21"/>
          <p:cNvPicPr preferRelativeResize="0"/>
          <p:nvPr/>
        </p:nvPicPr>
        <p:blipFill rotWithShape="1">
          <a:blip r:embed="rId7">
            <a:alphaModFix/>
          </a:blip>
          <a:srcRect l="3321" t="30357" r="74116" b="41261"/>
          <a:stretch/>
        </p:blipFill>
        <p:spPr>
          <a:xfrm>
            <a:off x="57150" y="3230159"/>
            <a:ext cx="721945" cy="842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Straight Connector 57"/>
          <p:cNvCxnSpPr/>
          <p:nvPr/>
        </p:nvCxnSpPr>
        <p:spPr>
          <a:xfrm flipV="1">
            <a:off x="587693" y="2652716"/>
            <a:ext cx="518919" cy="65596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696784" y="3641238"/>
            <a:ext cx="306593" cy="9857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986933" y="3380366"/>
            <a:ext cx="355265" cy="62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Google Shape;169;p21"/>
          <p:cNvPicPr preferRelativeResize="0"/>
          <p:nvPr/>
        </p:nvPicPr>
        <p:blipFill rotWithShape="1">
          <a:blip r:embed="rId7">
            <a:alphaModFix/>
          </a:blip>
          <a:srcRect l="34870" t="67372" r="36664" b="2253"/>
          <a:stretch/>
        </p:blipFill>
        <p:spPr>
          <a:xfrm>
            <a:off x="669015" y="1409784"/>
            <a:ext cx="1366838" cy="120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5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0"/>
    </mc:Choice>
    <mc:Fallback xmlns="">
      <p:transition spd="slow" advTm="3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897" y="967831"/>
            <a:ext cx="69879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Contributions from:</a:t>
            </a:r>
          </a:p>
          <a:p>
            <a:endParaRPr lang="en-US" dirty="0"/>
          </a:p>
          <a:p>
            <a:r>
              <a:rPr lang="en-US" dirty="0"/>
              <a:t>	Jessica Sawyer, Oregon State University STEM Research Center</a:t>
            </a:r>
          </a:p>
          <a:p>
            <a:endParaRPr lang="en-US" dirty="0"/>
          </a:p>
          <a:p>
            <a:r>
              <a:rPr lang="en-US" dirty="0"/>
              <a:t>	Annie Fagan, Gulf of Maine Research Institute </a:t>
            </a:r>
          </a:p>
          <a:p>
            <a:endParaRPr lang="en-US" dirty="0"/>
          </a:p>
          <a:p>
            <a:r>
              <a:rPr lang="en-US" dirty="0"/>
              <a:t>	Kelly Riedinger, Oregon State University STEM Research Center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0648" y="3182941"/>
            <a:ext cx="6937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project is supported by the National Science Foundation (NSF) under award no. 1811452. </a:t>
            </a:r>
            <a:r>
              <a:rPr lang="en-US" i="1" dirty="0"/>
              <a:t>Any opinions, findings, and conclusions or recommendations expressed are those of the authors and do no necessarily reflect the views of NSF</a:t>
            </a:r>
            <a:endParaRPr lang="en-US" dirty="0"/>
          </a:p>
        </p:txBody>
      </p:sp>
      <p:pic>
        <p:nvPicPr>
          <p:cNvPr id="5" name="Google Shape;371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725" y="3139814"/>
            <a:ext cx="770685" cy="7817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5;p24"/>
          <p:cNvSpPr txBox="1">
            <a:spLocks/>
          </p:cNvSpPr>
          <p:nvPr/>
        </p:nvSpPr>
        <p:spPr>
          <a:xfrm>
            <a:off x="63655" y="0"/>
            <a:ext cx="4102827" cy="69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32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Acknowledgements</a:t>
            </a:r>
            <a:br>
              <a:rPr lang="en-US" sz="3200" dirty="0">
                <a:latin typeface="PT Sans Narrow" panose="020B0604020202020204" charset="0"/>
                <a:ea typeface="Cambria"/>
                <a:cs typeface="Cambria"/>
                <a:sym typeface="Cambria"/>
              </a:rPr>
            </a:br>
            <a:endParaRPr lang="en-US" sz="3200" dirty="0">
              <a:latin typeface="PT Sans Narrow" panose="020B060402020202020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0"/>
    </mc:Choice>
    <mc:Fallback xmlns="">
      <p:transition spd="slow" advTm="1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>
            <a:spLocks noGrp="1"/>
          </p:cNvSpPr>
          <p:nvPr>
            <p:ph type="title"/>
          </p:nvPr>
        </p:nvSpPr>
        <p:spPr>
          <a:xfrm>
            <a:off x="166500" y="781050"/>
            <a:ext cx="8811000" cy="2751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Thank you for Listening!</a:t>
            </a:r>
            <a:b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</a:br>
            <a:b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</a:b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Please tune into the Connected Learning Ecosystems Showcase Session July 13</a:t>
            </a:r>
            <a:r>
              <a:rPr lang="en" sz="2800" baseline="300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th</a:t>
            </a: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 to continue the conversation!</a:t>
            </a:r>
            <a:b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</a:br>
            <a:b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</a:br>
            <a:endParaRPr sz="2800" dirty="0">
              <a:latin typeface="PT Sans Narrow" panose="020B060402020202020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0"/>
    </mc:Choice>
    <mc:Fallback xmlns="">
      <p:transition spd="slow" advTm="1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267747" y="1408050"/>
            <a:ext cx="4051200" cy="116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What you can expect from this presentation:</a:t>
            </a:r>
            <a:endParaRPr sz="3200" dirty="0">
              <a:latin typeface="PT Sans Narrow" panose="020B0604020202020204" charset="0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4876900" y="651300"/>
            <a:ext cx="4108800" cy="3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lang="en" sz="1600" b="1" dirty="0"/>
              <a:t>An introduction to Learning Ecosystems</a:t>
            </a:r>
            <a:endParaRPr sz="1600" b="1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lang="en" sz="1600" b="1" dirty="0"/>
              <a:t>Using the STEM Learning ecosystem theoretical framework to understand community impacts of a field trip</a:t>
            </a:r>
            <a:endParaRPr sz="1600" b="1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lang="en" sz="1600" b="1" dirty="0"/>
              <a:t>Implementing a mixed method research approach</a:t>
            </a:r>
            <a:endParaRPr sz="1600" b="1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lang="en" sz="1600" b="1" dirty="0"/>
              <a:t>Insights and challenges thus far</a:t>
            </a:r>
            <a:endParaRPr sz="1600" b="1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lang="en" sz="1600" b="1" dirty="0"/>
              <a:t>Concluding thoughts </a:t>
            </a:r>
            <a:endParaRPr sz="20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9"/>
    </mc:Choice>
    <mc:Fallback xmlns="">
      <p:transition spd="slow" advTm="4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52551" y="5675"/>
            <a:ext cx="87129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‘Ecosystems’ as a metaphor for STEM learning</a:t>
            </a:r>
            <a:endParaRPr sz="3200" dirty="0">
              <a:latin typeface="PT Sans Narrow" panose="020B0604020202020204" charset="0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7425" y="676975"/>
            <a:ext cx="5653826" cy="40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4066475" y="4739600"/>
            <a:ext cx="291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Open Sans"/>
                <a:ea typeface="Open Sans"/>
                <a:cs typeface="Open Sans"/>
                <a:sym typeface="Open Sans"/>
              </a:rPr>
              <a:t>NRC (2015), adapted from Liben (2014)</a:t>
            </a:r>
            <a:endParaRPr sz="11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81;p15"/>
          <p:cNvPicPr preferRelativeResize="0"/>
          <p:nvPr/>
        </p:nvPicPr>
        <p:blipFill rotWithShape="1">
          <a:blip r:embed="rId6">
            <a:alphaModFix/>
          </a:blip>
          <a:srcRect l="46623" t="45807" r="46047" b="39920"/>
          <a:stretch/>
        </p:blipFill>
        <p:spPr>
          <a:xfrm>
            <a:off x="4246620" y="2515417"/>
            <a:ext cx="455435" cy="61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84"/>
    </mc:Choice>
    <mc:Fallback xmlns="">
      <p:transition spd="slow" advTm="50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t="6956" b="20877"/>
          <a:stretch/>
        </p:blipFill>
        <p:spPr>
          <a:xfrm>
            <a:off x="1261550" y="1099675"/>
            <a:ext cx="3255968" cy="3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984605" y="1099675"/>
            <a:ext cx="3559500" cy="34293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79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STEM Learning Ecosystems can help us understand learning pathways </a:t>
            </a:r>
            <a:endParaRPr sz="2800" dirty="0">
              <a:latin typeface="PT Sans Narrow" panose="020B0604020202020204" charset="0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7">
            <a:alphaModFix/>
          </a:blip>
          <a:srcRect t="6956" r="6288" b="18237"/>
          <a:stretch/>
        </p:blipFill>
        <p:spPr>
          <a:xfrm>
            <a:off x="5334950" y="836895"/>
            <a:ext cx="3255975" cy="357495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251275" y="1033850"/>
            <a:ext cx="124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Open Sans"/>
                <a:ea typeface="Open Sans"/>
                <a:cs typeface="Open Sans"/>
                <a:sym typeface="Open Sans"/>
              </a:rPr>
              <a:t>STEM Resources</a:t>
            </a:r>
            <a:endParaRPr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7833198" y="991975"/>
            <a:ext cx="124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Open Sans"/>
                <a:ea typeface="Open Sans"/>
                <a:cs typeface="Open Sans"/>
                <a:sym typeface="Open Sans"/>
              </a:rPr>
              <a:t>STEM Pathways</a:t>
            </a:r>
            <a:endParaRPr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7396350" y="3352625"/>
            <a:ext cx="69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Values</a:t>
            </a:r>
            <a:endParaRPr i="1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31275" y="1099675"/>
            <a:ext cx="69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Family</a:t>
            </a:r>
            <a:endParaRPr i="1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5979575" y="4214125"/>
            <a:ext cx="106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Institutions</a:t>
            </a:r>
            <a:endParaRPr i="1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6320200" y="2929500"/>
            <a:ext cx="146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Prior knowledge</a:t>
            </a:r>
            <a:endParaRPr i="1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7218950" y="1753713"/>
            <a:ext cx="146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Geography</a:t>
            </a:r>
            <a:endParaRPr i="1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6"/>
          <p:cNvSpPr txBox="1"/>
          <p:nvPr/>
        </p:nvSpPr>
        <p:spPr>
          <a:xfrm rot="421656">
            <a:off x="1617486" y="3976261"/>
            <a:ext cx="1466316" cy="4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Geography</a:t>
            </a:r>
            <a:endParaRPr i="1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3432485" y="1873987"/>
            <a:ext cx="69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Family</a:t>
            </a:r>
            <a:endParaRPr i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 rot="210455">
            <a:off x="1382165" y="2746989"/>
            <a:ext cx="1466147" cy="4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Prior knowledge</a:t>
            </a:r>
            <a:endParaRPr i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 rot="-627394">
            <a:off x="2137125" y="2206095"/>
            <a:ext cx="699212" cy="4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Values</a:t>
            </a:r>
            <a:endParaRPr i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 rot="775406">
            <a:off x="1492255" y="1614223"/>
            <a:ext cx="1067746" cy="40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Institutions</a:t>
            </a:r>
            <a:endParaRPr i="1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101;p16"/>
          <p:cNvSpPr txBox="1"/>
          <p:nvPr/>
        </p:nvSpPr>
        <p:spPr>
          <a:xfrm>
            <a:off x="961603" y="2264224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101;p16"/>
          <p:cNvSpPr txBox="1"/>
          <p:nvPr/>
        </p:nvSpPr>
        <p:spPr>
          <a:xfrm>
            <a:off x="2572088" y="4163696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School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101;p16"/>
          <p:cNvSpPr txBox="1"/>
          <p:nvPr/>
        </p:nvSpPr>
        <p:spPr>
          <a:xfrm>
            <a:off x="1046097" y="2960558"/>
            <a:ext cx="95162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Library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Google Shape;101;p16"/>
          <p:cNvSpPr txBox="1"/>
          <p:nvPr/>
        </p:nvSpPr>
        <p:spPr>
          <a:xfrm>
            <a:off x="3953030" y="2664303"/>
            <a:ext cx="6954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Park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101;p16"/>
          <p:cNvSpPr txBox="1"/>
          <p:nvPr/>
        </p:nvSpPr>
        <p:spPr>
          <a:xfrm>
            <a:off x="2065648" y="1273961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Camp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" name="Google Shape;101;p16"/>
          <p:cNvSpPr txBox="1"/>
          <p:nvPr/>
        </p:nvSpPr>
        <p:spPr>
          <a:xfrm>
            <a:off x="3201067" y="2502473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Media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101;p16"/>
          <p:cNvSpPr txBox="1"/>
          <p:nvPr/>
        </p:nvSpPr>
        <p:spPr>
          <a:xfrm>
            <a:off x="5005769" y="2101188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01;p16"/>
          <p:cNvSpPr txBox="1"/>
          <p:nvPr/>
        </p:nvSpPr>
        <p:spPr>
          <a:xfrm>
            <a:off x="7028194" y="4201933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School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101;p16"/>
          <p:cNvSpPr txBox="1"/>
          <p:nvPr/>
        </p:nvSpPr>
        <p:spPr>
          <a:xfrm>
            <a:off x="5221988" y="2814325"/>
            <a:ext cx="95162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Library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01;p16"/>
          <p:cNvSpPr txBox="1"/>
          <p:nvPr/>
        </p:nvSpPr>
        <p:spPr>
          <a:xfrm>
            <a:off x="8243187" y="2555036"/>
            <a:ext cx="69547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Park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101;p16"/>
          <p:cNvSpPr txBox="1"/>
          <p:nvPr/>
        </p:nvSpPr>
        <p:spPr>
          <a:xfrm>
            <a:off x="6260931" y="1701109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Camp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101;p16"/>
          <p:cNvSpPr txBox="1"/>
          <p:nvPr/>
        </p:nvSpPr>
        <p:spPr>
          <a:xfrm>
            <a:off x="7384098" y="2326946"/>
            <a:ext cx="80500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45818E"/>
                </a:solidFill>
                <a:latin typeface="Open Sans"/>
                <a:ea typeface="Open Sans"/>
                <a:cs typeface="Open Sans"/>
                <a:sym typeface="Open Sans"/>
              </a:rPr>
              <a:t>Media</a:t>
            </a:r>
            <a:endParaRPr b="1" dirty="0">
              <a:solidFill>
                <a:srgbClr val="45818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02"/>
    </mc:Choice>
    <mc:Fallback xmlns="">
      <p:transition spd="slow" advTm="53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8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0" y="-52520"/>
            <a:ext cx="8520600" cy="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Field trips are promising mechanisms for connecting formal and informal STEM learning </a:t>
            </a:r>
            <a:endParaRPr sz="2800" dirty="0">
              <a:latin typeface="PT Sans Narrow" panose="020B0604020202020204" charset="0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6">
            <a:alphaModFix/>
          </a:blip>
          <a:srcRect t="69888" r="4425" b="5028"/>
          <a:stretch/>
        </p:blipFill>
        <p:spPr>
          <a:xfrm>
            <a:off x="-2677" y="1211530"/>
            <a:ext cx="9146677" cy="340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 rotWithShape="1">
          <a:blip r:embed="rId6">
            <a:alphaModFix/>
          </a:blip>
          <a:srcRect l="27066" t="43634" r="39259" b="31741"/>
          <a:stretch/>
        </p:blipFill>
        <p:spPr>
          <a:xfrm>
            <a:off x="5450759" y="2034061"/>
            <a:ext cx="1889226" cy="19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 rotWithShape="1">
          <a:blip r:embed="rId6">
            <a:alphaModFix/>
          </a:blip>
          <a:srcRect l="30831" t="6541" r="35495" b="68269"/>
          <a:stretch/>
        </p:blipFill>
        <p:spPr>
          <a:xfrm>
            <a:off x="1750709" y="2034061"/>
            <a:ext cx="1889226" cy="19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2121793" y="1560503"/>
            <a:ext cx="124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the classroom</a:t>
            </a:r>
            <a:endParaRPr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5822805" y="1560503"/>
            <a:ext cx="124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Out-of-the classroom</a:t>
            </a:r>
            <a:endParaRPr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954033" y="1877190"/>
            <a:ext cx="124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EEFF41"/>
                </a:solidFill>
                <a:latin typeface="Open Sans"/>
                <a:ea typeface="Open Sans"/>
                <a:cs typeface="Open Sans"/>
                <a:sym typeface="Open Sans"/>
              </a:rPr>
              <a:t>Field Trip</a:t>
            </a:r>
            <a:endParaRPr b="1" dirty="0">
              <a:solidFill>
                <a:srgbClr val="EEFF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7">
            <a:alphaModFix/>
          </a:blip>
          <a:srcRect l="55256" t="67836" r="9406" b="6907"/>
          <a:stretch/>
        </p:blipFill>
        <p:spPr>
          <a:xfrm>
            <a:off x="3915859" y="2199590"/>
            <a:ext cx="1321373" cy="1299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7"/>
          <p:cNvCxnSpPr/>
          <p:nvPr/>
        </p:nvCxnSpPr>
        <p:spPr>
          <a:xfrm rot="-5400000" flipH="1">
            <a:off x="3639635" y="737536"/>
            <a:ext cx="600" cy="1850100"/>
          </a:xfrm>
          <a:prstGeom prst="curvedConnector3">
            <a:avLst>
              <a:gd name="adj1" fmla="val -39687500"/>
            </a:avLst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116" name="Google Shape;116;p17"/>
          <p:cNvCxnSpPr/>
          <p:nvPr/>
        </p:nvCxnSpPr>
        <p:spPr>
          <a:xfrm rot="-5400000" flipH="1">
            <a:off x="5576409" y="737536"/>
            <a:ext cx="600" cy="1850100"/>
          </a:xfrm>
          <a:prstGeom prst="curvedConnector3">
            <a:avLst>
              <a:gd name="adj1" fmla="val -39687509"/>
            </a:avLst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117" name="Google Shape;117;p17"/>
          <p:cNvCxnSpPr/>
          <p:nvPr/>
        </p:nvCxnSpPr>
        <p:spPr>
          <a:xfrm rot="-5400000">
            <a:off x="3380492" y="2972739"/>
            <a:ext cx="322500" cy="1850100"/>
          </a:xfrm>
          <a:prstGeom prst="curvedConnector3">
            <a:avLst>
              <a:gd name="adj1" fmla="val -73837"/>
            </a:avLst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triangle" w="med" len="med"/>
            <a:tailEnd type="triangle" w="med" len="med"/>
          </a:ln>
        </p:spPr>
      </p:cxnSp>
      <p:cxnSp>
        <p:nvCxnSpPr>
          <p:cNvPr id="118" name="Google Shape;118;p17"/>
          <p:cNvCxnSpPr/>
          <p:nvPr/>
        </p:nvCxnSpPr>
        <p:spPr>
          <a:xfrm rot="-5400000" flipH="1">
            <a:off x="5469426" y="2972739"/>
            <a:ext cx="278700" cy="1850100"/>
          </a:xfrm>
          <a:prstGeom prst="curvedConnector3">
            <a:avLst>
              <a:gd name="adj1" fmla="val 185441"/>
            </a:avLst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triangle" w="med" len="med"/>
            <a:tailEnd type="triangle" w="med" len="med"/>
          </a:ln>
        </p:spPr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9"/>
    </mc:Choice>
    <mc:Fallback xmlns="">
      <p:transition spd="slow" advTm="5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5">
            <a:alphaModFix/>
          </a:blip>
          <a:srcRect l="4785" t="16352" r="50193"/>
          <a:stretch/>
        </p:blipFill>
        <p:spPr>
          <a:xfrm>
            <a:off x="611821" y="1351193"/>
            <a:ext cx="1904313" cy="1783588"/>
          </a:xfrm>
          <a:prstGeom prst="rect">
            <a:avLst/>
          </a:pr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</p:pic>
      <p:sp>
        <p:nvSpPr>
          <p:cNvPr id="127" name="Google Shape;127;p18"/>
          <p:cNvSpPr txBox="1"/>
          <p:nvPr/>
        </p:nvSpPr>
        <p:spPr>
          <a:xfrm>
            <a:off x="1477150" y="2857881"/>
            <a:ext cx="114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Photo credit: GMRI.org</a:t>
            </a:r>
            <a:endParaRPr sz="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6">
            <a:alphaModFix/>
          </a:blip>
          <a:srcRect t="69888" r="4425" b="5028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body" idx="2"/>
          </p:nvPr>
        </p:nvSpPr>
        <p:spPr>
          <a:xfrm>
            <a:off x="4763575" y="96850"/>
            <a:ext cx="4244400" cy="4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b="1" dirty="0"/>
              <a:t>LabVenture field trip hosted by the Gulf of Maine Research Institute</a:t>
            </a:r>
            <a:endParaRPr sz="1600" b="1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600" b="1" dirty="0"/>
              <a:t>5th/6th graders learn about the Gulf of Maine marine ecosystem</a:t>
            </a:r>
            <a:endParaRPr sz="1600" b="1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600" b="1" dirty="0"/>
              <a:t>Technology-enabled, hands-on</a:t>
            </a:r>
            <a:endParaRPr sz="1600" b="1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600" b="1" dirty="0"/>
              <a:t>Free of cost to schools across Maine</a:t>
            </a:r>
            <a:endParaRPr sz="1600" b="1" dirty="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600" b="1" dirty="0"/>
              <a:t>Science practices: curiosity, persistence, critical thinking, collaboration, etc.</a:t>
            </a:r>
            <a:endParaRPr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347" y="1351193"/>
            <a:ext cx="1145369" cy="1785331"/>
          </a:xfrm>
          <a:prstGeom prst="rect">
            <a:avLst/>
          </a:prstGeom>
        </p:spPr>
      </p:pic>
      <p:pic>
        <p:nvPicPr>
          <p:cNvPr id="13" name="Google Shape;137;p19"/>
          <p:cNvPicPr preferRelativeResize="0"/>
          <p:nvPr/>
        </p:nvPicPr>
        <p:blipFill rotWithShape="1">
          <a:blip r:embed="rId8">
            <a:alphaModFix/>
          </a:blip>
          <a:srcRect l="1277" t="10092" r="1228" b="1450"/>
          <a:stretch/>
        </p:blipFill>
        <p:spPr>
          <a:xfrm>
            <a:off x="611822" y="3263598"/>
            <a:ext cx="3376976" cy="1656837"/>
          </a:xfrm>
          <a:prstGeom prst="rect">
            <a:avLst/>
          </a:pr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</p:pic>
      <p:sp>
        <p:nvSpPr>
          <p:cNvPr id="14" name="Google Shape;138;p19"/>
          <p:cNvSpPr txBox="1"/>
          <p:nvPr/>
        </p:nvSpPr>
        <p:spPr>
          <a:xfrm>
            <a:off x="3020321" y="4672862"/>
            <a:ext cx="1501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Photo credit: GMRI.org</a:t>
            </a:r>
            <a:endParaRPr sz="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36;p19"/>
          <p:cNvSpPr txBox="1">
            <a:spLocks/>
          </p:cNvSpPr>
          <p:nvPr/>
        </p:nvSpPr>
        <p:spPr>
          <a:xfrm>
            <a:off x="-60959" y="50193"/>
            <a:ext cx="4927600" cy="117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T Sans Narrow"/>
              <a:buNone/>
              <a:defRPr sz="42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>
                <a:latin typeface="PT Sans Narrow" panose="020B0604020202020204" charset="0"/>
                <a:ea typeface="Cambria"/>
                <a:cs typeface="Cambria"/>
                <a:sym typeface="Cambria"/>
              </a:rPr>
              <a:t>LabVenture is a promising field trip to study</a:t>
            </a:r>
            <a:endParaRPr lang="en-US" sz="3200" dirty="0">
              <a:latin typeface="PT Sans Narrow" panose="020B060402020202020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01"/>
    </mc:Choice>
    <mc:Fallback xmlns="">
      <p:transition spd="slow" advTm="7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5">
            <a:alphaModFix/>
          </a:blip>
          <a:srcRect t="69888" r="4425" b="5028"/>
          <a:stretch/>
        </p:blipFill>
        <p:spPr>
          <a:xfrm>
            <a:off x="4571999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>
            <a:spLocks noGrp="1"/>
          </p:cNvSpPr>
          <p:nvPr>
            <p:ph type="body" idx="2"/>
          </p:nvPr>
        </p:nvSpPr>
        <p:spPr>
          <a:xfrm>
            <a:off x="4801133" y="1085752"/>
            <a:ext cx="4244400" cy="22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SzPts val="1600"/>
              <a:buChar char="●"/>
            </a:pPr>
            <a:r>
              <a:rPr lang="en" sz="1600" b="1" dirty="0"/>
              <a:t>Long term (16 years running)</a:t>
            </a:r>
            <a:endParaRPr sz="1600" b="1" dirty="0"/>
          </a:p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SzPts val="1600"/>
              <a:buChar char="●"/>
            </a:pPr>
            <a:r>
              <a:rPr lang="en" sz="1600" b="1" dirty="0"/>
              <a:t>Culturally embedded</a:t>
            </a:r>
            <a:endParaRPr sz="1600" b="1" dirty="0"/>
          </a:p>
          <a:p>
            <a:pPr marL="457200" lvl="0" indent="-330200" algn="l" rtl="0">
              <a:spcBef>
                <a:spcPts val="0"/>
              </a:spcBef>
              <a:spcAft>
                <a:spcPts val="600"/>
              </a:spcAft>
              <a:buSzPts val="1600"/>
              <a:buChar char="●"/>
            </a:pPr>
            <a:r>
              <a:rPr lang="en" sz="1600" b="1" dirty="0"/>
              <a:t>Statewide, reaching ~65% of 5th and 6th grade students</a:t>
            </a:r>
            <a:endParaRPr sz="1600" b="1" dirty="0"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-60959" y="50193"/>
            <a:ext cx="4927600" cy="11749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LabVenture is a promising field trip to study</a:t>
            </a:r>
            <a:endParaRPr sz="3200" dirty="0">
              <a:latin typeface="PT Sans Narrow" panose="020B0604020202020204" charset="0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178176"/>
            <a:ext cx="2664099" cy="1965324"/>
          </a:xfrm>
          <a:prstGeom prst="rect">
            <a:avLst/>
          </a:prstGeom>
          <a:noFill/>
          <a:ln w="28575" cap="flat" cmpd="sng">
            <a:noFill/>
            <a:prstDash val="dot"/>
            <a:round/>
            <a:headEnd type="none" w="sm" len="sm"/>
            <a:tailEnd type="none" w="sm" len="sm"/>
          </a:ln>
        </p:spPr>
      </p:pic>
      <p:sp>
        <p:nvSpPr>
          <p:cNvPr id="140" name="Google Shape;140;p19"/>
          <p:cNvSpPr txBox="1"/>
          <p:nvPr/>
        </p:nvSpPr>
        <p:spPr>
          <a:xfrm>
            <a:off x="1828041" y="4866600"/>
            <a:ext cx="114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Photo credit: GMRI</a:t>
            </a:r>
            <a:endParaRPr sz="6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125;p18"/>
          <p:cNvPicPr preferRelativeResize="0"/>
          <p:nvPr/>
        </p:nvPicPr>
        <p:blipFill rotWithShape="1">
          <a:blip r:embed="rId7">
            <a:alphaModFix/>
          </a:blip>
          <a:srcRect l="5711" t="10016" r="49909" b="5309"/>
          <a:stretch/>
        </p:blipFill>
        <p:spPr>
          <a:xfrm>
            <a:off x="2342776" y="844459"/>
            <a:ext cx="2130756" cy="2227447"/>
          </a:xfrm>
          <a:prstGeom prst="rect">
            <a:avLst/>
          </a:prstGeom>
          <a:noFill/>
          <a:ln w="28575" cap="flat" cmpd="sng">
            <a:noFill/>
            <a:prstDash val="dash"/>
            <a:round/>
            <a:headEnd type="none" w="sm" len="sm"/>
            <a:tailEnd type="none" w="sm" len="sm"/>
          </a:ln>
        </p:spPr>
      </p:pic>
      <p:sp>
        <p:nvSpPr>
          <p:cNvPr id="11" name="Google Shape;126;p18"/>
          <p:cNvSpPr txBox="1"/>
          <p:nvPr/>
        </p:nvSpPr>
        <p:spPr>
          <a:xfrm>
            <a:off x="2342776" y="2864979"/>
            <a:ext cx="1501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Photo credit: GMRI.org</a:t>
            </a:r>
            <a:endParaRPr sz="6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12"/>
    </mc:Choice>
    <mc:Fallback xmlns="">
      <p:transition spd="slow" advTm="6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-17965" y="-23604"/>
            <a:ext cx="9552300" cy="723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LabVenture is long-term, culturally embedded and statewide</a:t>
            </a:r>
            <a:endParaRPr sz="2800" dirty="0">
              <a:latin typeface="PT Sans Narrow" panose="020B0604020202020204" charset="0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1540191" y="693270"/>
            <a:ext cx="6136500" cy="4292919"/>
          </a:xfrm>
          <a:prstGeom prst="ellipse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7" name="Google Shape;147;p20"/>
          <p:cNvSpPr/>
          <p:nvPr/>
        </p:nvSpPr>
        <p:spPr>
          <a:xfrm>
            <a:off x="2106141" y="1937665"/>
            <a:ext cx="5004600" cy="29733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8" name="Google Shape;148;p20"/>
          <p:cNvSpPr/>
          <p:nvPr/>
        </p:nvSpPr>
        <p:spPr>
          <a:xfrm>
            <a:off x="3543750" y="3238768"/>
            <a:ext cx="2056500" cy="1498538"/>
          </a:xfrm>
          <a:prstGeom prst="ellipse">
            <a:avLst/>
          </a:prstGeom>
          <a:solidFill>
            <a:srgbClr val="CFEBB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9" name="Google Shape;149;p20"/>
          <p:cNvSpPr txBox="1"/>
          <p:nvPr/>
        </p:nvSpPr>
        <p:spPr>
          <a:xfrm>
            <a:off x="3582529" y="644390"/>
            <a:ext cx="21249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Open Sans"/>
                <a:ea typeface="Open Sans"/>
                <a:cs typeface="Open Sans"/>
                <a:sym typeface="Open Sans"/>
              </a:rPr>
              <a:t>Indirect Connection with LabVenture</a:t>
            </a:r>
            <a:endParaRPr sz="16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2150908" y="1258440"/>
            <a:ext cx="19065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Other community members without students or link to school system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420623" y="1335197"/>
            <a:ext cx="19065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Open Sans"/>
                <a:ea typeface="Open Sans"/>
                <a:cs typeface="Open Sans"/>
                <a:sym typeface="Open Sans"/>
              </a:rPr>
              <a:t>Other education settings in community (e.g., museums, afterschool)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3870684" y="1506484"/>
            <a:ext cx="16314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Broader community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2344066" y="2785290"/>
            <a:ext cx="1417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Other teachers at the school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3509550" y="2027175"/>
            <a:ext cx="2124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Open Sans"/>
                <a:ea typeface="Open Sans"/>
                <a:cs typeface="Open Sans"/>
                <a:sym typeface="Open Sans"/>
              </a:rPr>
              <a:t>Direct Connection with LabVenture</a:t>
            </a:r>
            <a:endParaRPr sz="16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3522029" y="3344652"/>
            <a:ext cx="2124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Open Sans"/>
                <a:ea typeface="Open Sans"/>
                <a:cs typeface="Open Sans"/>
                <a:sym typeface="Open Sans"/>
              </a:rPr>
              <a:t>LabVenture Participants</a:t>
            </a:r>
            <a:endParaRPr sz="16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2173744" y="3677615"/>
            <a:ext cx="1312841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School principals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2150908" y="3242194"/>
            <a:ext cx="1417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District administrators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5667866" y="3299665"/>
            <a:ext cx="1417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GMRI LabVenture Educators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5581966" y="2819615"/>
            <a:ext cx="1417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Other schools in the district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3923304" y="2610240"/>
            <a:ext cx="1417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Other students at school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5350141" y="2538140"/>
            <a:ext cx="1417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Open Sans"/>
                <a:ea typeface="Open Sans"/>
                <a:cs typeface="Open Sans"/>
                <a:sym typeface="Open Sans"/>
              </a:rPr>
              <a:t>Siblings</a:t>
            </a:r>
            <a:endParaRPr sz="11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5339541" y="3912415"/>
            <a:ext cx="14178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Parents / caregivers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3733107" y="3989270"/>
            <a:ext cx="10980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Teacher alumni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4349648" y="3986001"/>
            <a:ext cx="11793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Open Sans"/>
                <a:ea typeface="Open Sans"/>
                <a:cs typeface="Open Sans"/>
                <a:sym typeface="Open Sans"/>
              </a:rPr>
              <a:t>Student alumni</a:t>
            </a:r>
            <a:endParaRPr sz="1100"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23211" r="1092" b="29784"/>
          <a:stretch/>
        </p:blipFill>
        <p:spPr>
          <a:xfrm>
            <a:off x="1377010" y="564473"/>
            <a:ext cx="6462862" cy="444163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9"/>
    </mc:Choice>
    <mc:Fallback xmlns="">
      <p:transition spd="slow" advTm="4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6" grpId="0" animBg="1"/>
      <p:bldP spid="147" grpId="0" animBg="1"/>
      <p:bldP spid="147" grpId="1" animBg="1"/>
      <p:bldP spid="148" grpId="0" animBg="1"/>
      <p:bldP spid="149" grpId="0"/>
      <p:bldP spid="150" grpId="0"/>
      <p:bldP spid="151" grpId="0"/>
      <p:bldP spid="152" grpId="0"/>
      <p:bldP spid="153" grpId="0"/>
      <p:bldP spid="153" grpId="1"/>
      <p:bldP spid="154" grpId="0"/>
      <p:bldP spid="154" grpId="1"/>
      <p:bldP spid="155" grpId="0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>
            <a:spLocks noGrp="1"/>
          </p:cNvSpPr>
          <p:nvPr>
            <p:ph type="title"/>
          </p:nvPr>
        </p:nvSpPr>
        <p:spPr>
          <a:xfrm>
            <a:off x="0" y="-56287"/>
            <a:ext cx="9385300" cy="522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PT Sans Narrow" panose="020B0604020202020204" charset="0"/>
                <a:ea typeface="Cambria"/>
                <a:cs typeface="Cambria"/>
                <a:sym typeface="Cambria"/>
              </a:rPr>
              <a:t>Using a multi-step, multi-method approach to the research design</a:t>
            </a:r>
            <a:endParaRPr sz="2800" dirty="0">
              <a:latin typeface="PT Sans Narrow" panose="020B0604020202020204" charset="0"/>
            </a:endParaRPr>
          </a:p>
        </p:txBody>
      </p:sp>
      <p:pic>
        <p:nvPicPr>
          <p:cNvPr id="6" name="Google Shape;169;p21"/>
          <p:cNvPicPr preferRelativeResize="0"/>
          <p:nvPr/>
        </p:nvPicPr>
        <p:blipFill rotWithShape="1">
          <a:blip r:embed="rId6">
            <a:alphaModFix/>
          </a:blip>
          <a:srcRect t="30357" r="74116" b="41261"/>
          <a:stretch/>
        </p:blipFill>
        <p:spPr>
          <a:xfrm>
            <a:off x="311399" y="898575"/>
            <a:ext cx="1575208" cy="14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8739" b="23122"/>
          <a:stretch/>
        </p:blipFill>
        <p:spPr>
          <a:xfrm>
            <a:off x="605688" y="3000661"/>
            <a:ext cx="1123263" cy="1786412"/>
          </a:xfrm>
          <a:prstGeom prst="rect">
            <a:avLst/>
          </a:prstGeom>
        </p:spPr>
      </p:pic>
      <p:sp>
        <p:nvSpPr>
          <p:cNvPr id="177" name="Rectangle 176"/>
          <p:cNvSpPr/>
          <p:nvPr/>
        </p:nvSpPr>
        <p:spPr>
          <a:xfrm>
            <a:off x="479880" y="711096"/>
            <a:ext cx="8390849" cy="192524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014280" y="3000661"/>
            <a:ext cx="2977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 trip integration into classroom /teacher pedagogy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Identify norms and values for field trip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Memories, descriptors, tracers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9881" y="2881989"/>
            <a:ext cx="8390849" cy="191306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014280" y="766560"/>
            <a:ext cx="27372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Patterns of participation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Key characteristics that influence consistent, repeat visits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is LabVenture described / perceived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8126" y="418994"/>
            <a:ext cx="143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Data 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75292" y="407519"/>
            <a:ext cx="992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Findings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65179" y="757548"/>
            <a:ext cx="2103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School attendance data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Existing evaluation and feedback data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65179" y="2930581"/>
            <a:ext cx="21038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Surveys (student, teacher, administrator, parents)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Interviews (student, teacher, administrator)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1"/>
    </mc:Choice>
    <mc:Fallback xmlns="">
      <p:transition spd="slow" advTm="79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7" grpId="0" animBg="1"/>
      <p:bldP spid="52" grpId="0"/>
      <p:bldP spid="53" grpId="0" animBg="1"/>
      <p:bldP spid="54" grpId="0"/>
      <p:bldP spid="22" grpId="0"/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7.5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5.2|7.7|0.6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4|1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51.3|2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3.8|20"/>
</p:tagLst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683</Words>
  <Application>Microsoft Macintosh PowerPoint</Application>
  <PresentationFormat>On-screen Show (16:9)</PresentationFormat>
  <Paragraphs>148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Open Sans</vt:lpstr>
      <vt:lpstr>Cambria</vt:lpstr>
      <vt:lpstr>PT Sans Narrow</vt:lpstr>
      <vt:lpstr>Calibri</vt:lpstr>
      <vt:lpstr>Arial</vt:lpstr>
      <vt:lpstr>Tropic</vt:lpstr>
      <vt:lpstr> Revealing Impacts:  How does one long-term, statewide field trip program influence a community’s learning ecosystem?</vt:lpstr>
      <vt:lpstr>What you can expect from this presentation:</vt:lpstr>
      <vt:lpstr>‘Ecosystems’ as a metaphor for STEM learning</vt:lpstr>
      <vt:lpstr>STEM Learning Ecosystems can help us understand learning pathways </vt:lpstr>
      <vt:lpstr>Field trips are promising mechanisms for connecting formal and informal STEM learning </vt:lpstr>
      <vt:lpstr>PowerPoint Presentation</vt:lpstr>
      <vt:lpstr>LabVenture is a promising field trip to study</vt:lpstr>
      <vt:lpstr>LabVenture is long-term, culturally embedded and statewide</vt:lpstr>
      <vt:lpstr>Using a multi-step, multi-method approach to the research design</vt:lpstr>
      <vt:lpstr>Using a multi-step, multi-method approach to the research design</vt:lpstr>
      <vt:lpstr>PowerPoint Presentation</vt:lpstr>
      <vt:lpstr>PowerPoint Presentation</vt:lpstr>
      <vt:lpstr>Initial insights from retrospective interviews reveal interesting themes</vt:lpstr>
      <vt:lpstr>Initial insights from retrospective interviews reveal interesting themes</vt:lpstr>
      <vt:lpstr>Concluding remarks</vt:lpstr>
      <vt:lpstr>PowerPoint Presentation</vt:lpstr>
      <vt:lpstr>Thank you for Listening!  Please tune into the Connected Learning Ecosystems Showcase Session July 13th to continue the conversation!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Revealing Impacts:  How does one long-term, statewide field trip program influence a community’s learning ecosystem?1</dc:title>
  <dc:creator>Preston, Kimberley</dc:creator>
  <cp:lastModifiedBy>Microsoft Office User</cp:lastModifiedBy>
  <cp:revision>100</cp:revision>
  <dcterms:modified xsi:type="dcterms:W3CDTF">2021-07-30T17:29:15Z</dcterms:modified>
</cp:coreProperties>
</file>