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18" r:id="rId2"/>
    <p:sldId id="379" r:id="rId3"/>
    <p:sldId id="261" r:id="rId4"/>
    <p:sldId id="375" r:id="rId5"/>
    <p:sldId id="374" r:id="rId6"/>
    <p:sldId id="373" r:id="rId7"/>
    <p:sldId id="274" r:id="rId8"/>
    <p:sldId id="376" r:id="rId9"/>
    <p:sldId id="377" r:id="rId10"/>
    <p:sldId id="380" r:id="rId11"/>
    <p:sldId id="352" r:id="rId12"/>
    <p:sldId id="382" r:id="rId13"/>
    <p:sldId id="381" r:id="rId14"/>
    <p:sldId id="367" r:id="rId15"/>
    <p:sldId id="351" r:id="rId16"/>
    <p:sldId id="365" r:id="rId17"/>
    <p:sldId id="383" r:id="rId18"/>
  </p:sldIdLst>
  <p:sldSz cx="9144000" cy="6858000" type="screen4x3"/>
  <p:notesSz cx="91598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90D"/>
    <a:srgbClr val="05B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4963" autoAdjust="0"/>
  </p:normalViewPr>
  <p:slideViewPr>
    <p:cSldViewPr>
      <p:cViewPr>
        <p:scale>
          <a:sx n="94" d="100"/>
          <a:sy n="94" d="100"/>
        </p:scale>
        <p:origin x="-132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96"/>
      </p:cViewPr>
      <p:guideLst>
        <p:guide orient="horz" pos="2209"/>
        <p:guide pos="288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9279" cy="350520"/>
          </a:xfrm>
          <a:prstGeom prst="rect">
            <a:avLst/>
          </a:prstGeom>
        </p:spPr>
        <p:txBody>
          <a:bodyPr vert="horz" lIns="92936" tIns="46468" rIns="92936" bIns="464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8477" y="1"/>
            <a:ext cx="3969279" cy="350520"/>
          </a:xfrm>
          <a:prstGeom prst="rect">
            <a:avLst/>
          </a:prstGeom>
        </p:spPr>
        <p:txBody>
          <a:bodyPr vert="horz" lIns="92936" tIns="46468" rIns="92936" bIns="46468" rtlCol="0"/>
          <a:lstStyle>
            <a:lvl1pPr algn="r">
              <a:defRPr sz="1200"/>
            </a:lvl1pPr>
          </a:lstStyle>
          <a:p>
            <a:fld id="{3AB9D250-1E65-482E-B7BE-5F40CBFE45EB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3"/>
            <a:ext cx="3969279" cy="350520"/>
          </a:xfrm>
          <a:prstGeom prst="rect">
            <a:avLst/>
          </a:prstGeom>
        </p:spPr>
        <p:txBody>
          <a:bodyPr vert="horz" lIns="92936" tIns="46468" rIns="92936" bIns="464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8477" y="6658663"/>
            <a:ext cx="3969279" cy="350520"/>
          </a:xfrm>
          <a:prstGeom prst="rect">
            <a:avLst/>
          </a:prstGeom>
        </p:spPr>
        <p:txBody>
          <a:bodyPr vert="horz" lIns="92936" tIns="46468" rIns="92936" bIns="46468" rtlCol="0" anchor="b"/>
          <a:lstStyle>
            <a:lvl1pPr algn="r">
              <a:defRPr sz="1200"/>
            </a:lvl1pPr>
          </a:lstStyle>
          <a:p>
            <a:fld id="{EB37CCF6-69E3-4AF9-BA2B-86BA0B3E5C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80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9279" cy="350520"/>
          </a:xfrm>
          <a:prstGeom prst="rect">
            <a:avLst/>
          </a:prstGeom>
        </p:spPr>
        <p:txBody>
          <a:bodyPr vert="horz" lIns="92936" tIns="46468" rIns="92936" bIns="464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8477" y="1"/>
            <a:ext cx="3969279" cy="350520"/>
          </a:xfrm>
          <a:prstGeom prst="rect">
            <a:avLst/>
          </a:prstGeom>
        </p:spPr>
        <p:txBody>
          <a:bodyPr vert="horz" lIns="92936" tIns="46468" rIns="92936" bIns="46468" rtlCol="0"/>
          <a:lstStyle>
            <a:lvl1pPr algn="r">
              <a:defRPr sz="1200"/>
            </a:lvl1pPr>
          </a:lstStyle>
          <a:p>
            <a:fld id="{49E41BDD-027C-4A37-B025-85CAFEE80246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27338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6" tIns="46468" rIns="92936" bIns="464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5988" y="3329942"/>
            <a:ext cx="7327900" cy="3154680"/>
          </a:xfrm>
          <a:prstGeom prst="rect">
            <a:avLst/>
          </a:prstGeom>
        </p:spPr>
        <p:txBody>
          <a:bodyPr vert="horz" lIns="92936" tIns="46468" rIns="92936" bIns="4646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3"/>
            <a:ext cx="3969279" cy="350520"/>
          </a:xfrm>
          <a:prstGeom prst="rect">
            <a:avLst/>
          </a:prstGeom>
        </p:spPr>
        <p:txBody>
          <a:bodyPr vert="horz" lIns="92936" tIns="46468" rIns="92936" bIns="464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8477" y="6658663"/>
            <a:ext cx="3969279" cy="350520"/>
          </a:xfrm>
          <a:prstGeom prst="rect">
            <a:avLst/>
          </a:prstGeom>
        </p:spPr>
        <p:txBody>
          <a:bodyPr vert="horz" lIns="92936" tIns="46468" rIns="92936" bIns="46468" rtlCol="0" anchor="b"/>
          <a:lstStyle>
            <a:lvl1pPr algn="r">
              <a:defRPr sz="1200"/>
            </a:lvl1pPr>
          </a:lstStyle>
          <a:p>
            <a:fld id="{50D0E2EF-AB91-4245-B3AD-D5D6E3B0F4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75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06463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EE35904-637A-4F85-8E20-5FF89433390E}" type="slidenum">
              <a:rPr lang="en-US" sz="1200" smtClean="0">
                <a:latin typeface="Times New Roman" pitchFamily="18" charset="0"/>
              </a:rPr>
              <a:pPr/>
              <a:t>2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5189767" y="6660488"/>
            <a:ext cx="3970108" cy="3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8" tIns="45354" rIns="90708" bIns="45354" anchor="b"/>
          <a:lstStyle>
            <a:lvl1pPr defTabSz="906463"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06463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/>
            <a:fld id="{59FFADB7-DDAE-4972-AC1B-AD09859BF68C}" type="slidenum">
              <a:rPr lang="en-US" sz="1200">
                <a:latin typeface="Times New Roman" pitchFamily="18" charset="0"/>
              </a:rPr>
              <a:pPr algn="r"/>
              <a:t>11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5189767" y="6660488"/>
            <a:ext cx="3970108" cy="3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8" tIns="45354" rIns="90708" bIns="45354" anchor="b"/>
          <a:lstStyle>
            <a:lvl1pPr defTabSz="906463"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06463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/>
            <a:fld id="{59FFADB7-DDAE-4972-AC1B-AD09859BF68C}" type="slidenum">
              <a:rPr lang="en-US" sz="1200">
                <a:latin typeface="Times New Roman" pitchFamily="18" charset="0"/>
              </a:rPr>
              <a:pPr algn="r"/>
              <a:t>12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5189767" y="6660488"/>
            <a:ext cx="3970108" cy="3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8" tIns="45354" rIns="90708" bIns="45354" anchor="b"/>
          <a:lstStyle>
            <a:lvl1pPr defTabSz="906463"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06463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/>
            <a:fld id="{59FFADB7-DDAE-4972-AC1B-AD09859BF68C}" type="slidenum">
              <a:rPr lang="en-US" sz="1200">
                <a:latin typeface="Times New Roman" pitchFamily="18" charset="0"/>
              </a:rPr>
              <a:pPr algn="r"/>
              <a:t>13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5189767" y="6660488"/>
            <a:ext cx="3970108" cy="3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8" tIns="45354" rIns="90708" bIns="45354" anchor="b"/>
          <a:lstStyle>
            <a:lvl1pPr defTabSz="906463"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06463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/>
            <a:fld id="{59FFADB7-DDAE-4972-AC1B-AD09859BF68C}" type="slidenum">
              <a:rPr lang="en-US" sz="1200">
                <a:latin typeface="Times New Roman" pitchFamily="18" charset="0"/>
              </a:rPr>
              <a:pPr algn="r"/>
              <a:t>14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5189767" y="6660488"/>
            <a:ext cx="3970108" cy="3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8" tIns="45354" rIns="90708" bIns="45354" anchor="b"/>
          <a:lstStyle>
            <a:lvl1pPr defTabSz="906463"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06463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/>
            <a:fld id="{59FFADB7-DDAE-4972-AC1B-AD09859BF68C}" type="slidenum">
              <a:rPr lang="en-US" sz="1200">
                <a:latin typeface="Times New Roman" pitchFamily="18" charset="0"/>
              </a:rPr>
              <a:pPr algn="r"/>
              <a:t>15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5189767" y="6660488"/>
            <a:ext cx="3970108" cy="3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8" tIns="45354" rIns="90708" bIns="45354" anchor="b"/>
          <a:lstStyle>
            <a:lvl1pPr defTabSz="906463"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06463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06463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/>
            <a:fld id="{59FFADB7-DDAE-4972-AC1B-AD09859BF68C}" type="slidenum">
              <a:rPr lang="en-US" sz="1200">
                <a:latin typeface="Times New Roman" pitchFamily="18" charset="0"/>
              </a:rPr>
              <a:pPr algn="r"/>
              <a:t>16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9A01-A9DC-41D1-AE17-D6083DB014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50" name="Picture 2" descr="C:\Documents and Settings\jelias\Desktop\title slide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2222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 userDrawn="1"/>
        </p:nvSpPr>
        <p:spPr>
          <a:xfrm>
            <a:off x="6193552" y="769203"/>
            <a:ext cx="2874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 cap="none" spc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Connecting Research,</a:t>
            </a:r>
          </a:p>
          <a:p>
            <a:pPr algn="ctr"/>
            <a:r>
              <a:rPr lang="en-US" sz="2400" b="0" cap="none" spc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Policy and Practice</a:t>
            </a:r>
            <a:endParaRPr lang="en-US" sz="2400" b="0" cap="none" spc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"/>
          <a:stretch/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90C4-0E88-4705-8B84-D6E5D9DBBB7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9A01-A9DC-41D1-AE17-D6083DB01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90C4-0E88-4705-8B84-D6E5D9DBBB7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9A01-A9DC-41D1-AE17-D6083DB01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"/>
          <a:stretch/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90C4-0E88-4705-8B84-D6E5D9DBBB7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9A01-A9DC-41D1-AE17-D6083DB014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90C4-0E88-4705-8B84-D6E5D9DBBB7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9A01-A9DC-41D1-AE17-D6083DB01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"/>
          <a:stretch/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90C4-0E88-4705-8B84-D6E5D9DBBB7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9A01-A9DC-41D1-AE17-D6083DB01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"/>
          <a:stretch/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90C4-0E88-4705-8B84-D6E5D9DBBB7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9A01-A9DC-41D1-AE17-D6083DB01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"/>
          <a:stretch/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90C4-0E88-4705-8B84-D6E5D9DBBB7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9A01-A9DC-41D1-AE17-D6083DB01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90C4-0E88-4705-8B84-D6E5D9DBBB7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9A01-A9DC-41D1-AE17-D6083DB01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90C4-0E88-4705-8B84-D6E5D9DBBB7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9A01-A9DC-41D1-AE17-D6083DB01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90C4-0E88-4705-8B84-D6E5D9DBBB7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9A01-A9DC-41D1-AE17-D6083DB01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858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890C4-0E88-4705-8B84-D6E5D9DBBB7C}" type="datetimeFigureOut">
              <a:rPr lang="en-US" smtClean="0"/>
              <a:pPr/>
              <a:t>11/3/14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49A01-A9DC-41D1-AE17-D6083DB014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5468" y="6324600"/>
            <a:ext cx="123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cap="none" spc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ies.ed.gov</a:t>
            </a:r>
            <a:endParaRPr lang="en-US" sz="2000" b="0" cap="none" spc="0" dirty="0">
              <a:ln>
                <a:noFill/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C:\Users\katina.stapleton\AppData\Local\Microsoft\Windows\Temporary Internet Files\Content.Outlook\JPVT2G1V\IES_logo_bw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213729"/>
            <a:ext cx="1828800" cy="44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cid:ii_13e6326df266e463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lZ9P8W6hkI" TargetMode="External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YZ7oKjicGI&amp;index=26&amp;list=PLrwM1ZVcvDhYy7N-XxRJfe0scbnbcTAkG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hyperlink" Target="https://www.youtube.com/watch?v=nwgw352wCFg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hyperlink" Target="mailto:Edward.Metz@ed.gov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youtube.com/watch?v=ezAH_WY6a8I&amp;list=PLrwM1ZVcvDhYy7N-XxRJfe0scbnbcTAk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BIR.go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hyperlink" Target="http://www.siia.net/codies/2013/default.asp" TargetMode="External"/><Relationship Id="rId5" Type="http://schemas.openxmlformats.org/officeDocument/2006/relationships/image" Target="../media/image22.png"/><Relationship Id="rId6" Type="http://schemas.openxmlformats.org/officeDocument/2006/relationships/image" Target="../media/image12.png"/><Relationship Id="rId7" Type="http://schemas.openxmlformats.org/officeDocument/2006/relationships/image" Target="../media/image23.png"/><Relationship Id="rId8" Type="http://schemas.openxmlformats.org/officeDocument/2006/relationships/image" Target="../media/image15.png"/><Relationship Id="rId9" Type="http://schemas.openxmlformats.org/officeDocument/2006/relationships/image" Target="../media/image13.png"/><Relationship Id="rId10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828800"/>
            <a:ext cx="8839200" cy="3645781"/>
          </a:xfrm>
        </p:spPr>
        <p:txBody>
          <a:bodyPr>
            <a:normAutofit fontScale="90000"/>
          </a:bodyPr>
          <a:lstStyle/>
          <a:p>
            <a:r>
              <a:rPr lang="en-US" sz="2700" b="1" i="1" dirty="0" smtClean="0">
                <a:solidFill>
                  <a:srgbClr val="002060"/>
                </a:solidFill>
              </a:rPr>
              <a:t/>
            </a:r>
            <a:br>
              <a:rPr lang="en-US" sz="2700" b="1" i="1" dirty="0" smtClean="0">
                <a:solidFill>
                  <a:srgbClr val="002060"/>
                </a:solidFill>
              </a:rPr>
            </a:br>
            <a:r>
              <a:rPr lang="en-US" sz="4000" b="1" i="1" dirty="0" smtClean="0">
                <a:solidFill>
                  <a:srgbClr val="000090"/>
                </a:solidFill>
              </a:rPr>
              <a:t/>
            </a:r>
            <a:br>
              <a:rPr lang="en-US" sz="4000" b="1" i="1" dirty="0" smtClean="0">
                <a:solidFill>
                  <a:srgbClr val="000090"/>
                </a:solidFill>
              </a:rPr>
            </a:br>
            <a:r>
              <a:rPr lang="en-US" sz="4900" b="1" i="1" dirty="0" smtClean="0">
                <a:solidFill>
                  <a:srgbClr val="000090"/>
                </a:solidFill>
              </a:rPr>
              <a:t>ED SBIR Driving Games </a:t>
            </a:r>
            <a:r>
              <a:rPr lang="en-US" sz="4900" b="1" i="1" dirty="0">
                <a:solidFill>
                  <a:srgbClr val="000090"/>
                </a:solidFill>
              </a:rPr>
              <a:t>for </a:t>
            </a:r>
            <a:r>
              <a:rPr lang="en-US" sz="4900" b="1" i="1" dirty="0" smtClean="0">
                <a:solidFill>
                  <a:srgbClr val="000090"/>
                </a:solidFill>
              </a:rPr>
              <a:t>Learning</a:t>
            </a:r>
            <a:r>
              <a:rPr lang="en-US" b="1" i="1" dirty="0" smtClean="0">
                <a:solidFill>
                  <a:srgbClr val="03690D"/>
                </a:solidFill>
              </a:rPr>
              <a:t/>
            </a:r>
            <a:br>
              <a:rPr lang="en-US" b="1" i="1" dirty="0" smtClean="0">
                <a:solidFill>
                  <a:srgbClr val="03690D"/>
                </a:solidFill>
              </a:rPr>
            </a:br>
            <a:r>
              <a:rPr lang="en-US" sz="4000" b="1" i="1" dirty="0">
                <a:solidFill>
                  <a:srgbClr val="002060"/>
                </a:solidFill>
              </a:rPr>
              <a:t/>
            </a:r>
            <a:br>
              <a:rPr lang="en-US" sz="4000" b="1" i="1" dirty="0">
                <a:solidFill>
                  <a:srgbClr val="002060"/>
                </a:solidFill>
              </a:rPr>
            </a:br>
            <a:r>
              <a:rPr lang="en-US" sz="2200" b="1" i="1" dirty="0" smtClean="0">
                <a:solidFill>
                  <a:srgbClr val="002060"/>
                </a:solidFill>
              </a:rPr>
              <a:t>US Department of Education, Institute of Education Sciences </a:t>
            </a:r>
            <a:br>
              <a:rPr lang="en-US" sz="2200" b="1" i="1" dirty="0" smtClean="0">
                <a:solidFill>
                  <a:srgbClr val="002060"/>
                </a:solidFill>
              </a:rPr>
            </a:br>
            <a:r>
              <a:rPr lang="en-US" sz="2200" b="1" i="1" dirty="0" smtClean="0">
                <a:solidFill>
                  <a:srgbClr val="002060"/>
                </a:solidFill>
              </a:rPr>
              <a:t>Small Business Innovation Research program</a:t>
            </a:r>
            <a:br>
              <a:rPr lang="en-US" sz="2200" b="1" i="1" dirty="0" smtClean="0">
                <a:solidFill>
                  <a:srgbClr val="002060"/>
                </a:solidFill>
              </a:rPr>
            </a:br>
            <a:r>
              <a:rPr lang="en-US" sz="2200" b="1" i="1" dirty="0" smtClean="0">
                <a:solidFill>
                  <a:srgbClr val="002060"/>
                </a:solidFill>
              </a:rPr>
              <a:t/>
            </a:r>
            <a:br>
              <a:rPr lang="en-US" sz="2200" b="1" i="1" dirty="0" smtClean="0">
                <a:solidFill>
                  <a:srgbClr val="002060"/>
                </a:solidFill>
              </a:rPr>
            </a:br>
            <a:r>
              <a:rPr lang="en-US" sz="2200" b="1" i="1" dirty="0" smtClean="0">
                <a:solidFill>
                  <a:srgbClr val="002060"/>
                </a:solidFill>
              </a:rPr>
              <a:t>Edward Metz, Ph.D.</a:t>
            </a:r>
            <a:br>
              <a:rPr lang="en-US" sz="2200" b="1" i="1" dirty="0" smtClean="0">
                <a:solidFill>
                  <a:srgbClr val="002060"/>
                </a:solidFill>
              </a:rPr>
            </a:br>
            <a:r>
              <a:rPr lang="en-US" b="1" i="1" dirty="0">
                <a:solidFill>
                  <a:srgbClr val="002060"/>
                </a:solidFill>
              </a:rPr>
              <a:t/>
            </a:r>
            <a:br>
              <a:rPr lang="en-US" b="1" i="1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endParaRPr lang="en-US" dirty="0"/>
          </a:p>
        </p:txBody>
      </p:sp>
      <p:pic>
        <p:nvPicPr>
          <p:cNvPr id="5" name="Picture 2" descr="cid:image002.jpg@01CC8F49.05EFD4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2495866" cy="168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Inline image 4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29200"/>
            <a:ext cx="249579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Screenshot from the Zoo U gam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29200"/>
            <a:ext cx="2057400" cy="168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07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ubtitle 2"/>
          <p:cNvSpPr>
            <a:spLocks noGrp="1"/>
          </p:cNvSpPr>
          <p:nvPr>
            <p:ph idx="1"/>
          </p:nvPr>
        </p:nvSpPr>
        <p:spPr>
          <a:xfrm>
            <a:off x="17818" y="1600200"/>
            <a:ext cx="9144000" cy="4525963"/>
          </a:xfrm>
        </p:spPr>
        <p:txBody>
          <a:bodyPr>
            <a:normAutofit/>
          </a:bodyPr>
          <a:lstStyle/>
          <a:p>
            <a:pPr marL="457200" lvl="1" indent="0" algn="ctr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b="1" u="sng" dirty="0" smtClean="0">
                <a:solidFill>
                  <a:srgbClr val="002060"/>
                </a:solidFill>
              </a:rPr>
              <a:t>Momentum Builder: ED SBIR in </a:t>
            </a:r>
            <a:r>
              <a:rPr lang="en-US" b="1" u="sng" dirty="0">
                <a:solidFill>
                  <a:srgbClr val="002060"/>
                </a:solidFill>
              </a:rPr>
              <a:t>t</a:t>
            </a:r>
            <a:r>
              <a:rPr lang="en-US" b="1" u="sng" dirty="0" smtClean="0">
                <a:solidFill>
                  <a:srgbClr val="002060"/>
                </a:solidFill>
              </a:rPr>
              <a:t>he news</a:t>
            </a:r>
            <a:endParaRPr lang="en-US" sz="2400" b="1" i="1" dirty="0" smtClean="0">
              <a:solidFill>
                <a:srgbClr val="C00000"/>
              </a:solidFill>
            </a:endParaRP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sz="2400" b="1" dirty="0" smtClean="0">
              <a:solidFill>
                <a:srgbClr val="03690D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atin typeface="+mn-lt"/>
              </a:rPr>
              <a:t>ED SBIR</a:t>
            </a:r>
            <a:r>
              <a:rPr lang="en-US" sz="4800" b="1" dirty="0" smtClean="0">
                <a:latin typeface="+mn-lt"/>
              </a:rPr>
              <a:t>: Games Emerge </a:t>
            </a:r>
            <a: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</a:br>
            <a:endParaRPr lang="en-US" sz="24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t="10001" b="7187"/>
          <a:stretch/>
        </p:blipFill>
        <p:spPr bwMode="auto">
          <a:xfrm>
            <a:off x="228600" y="2362200"/>
            <a:ext cx="4365449" cy="203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10312" r="8360" b="6506"/>
          <a:stretch/>
        </p:blipFill>
        <p:spPr bwMode="auto">
          <a:xfrm>
            <a:off x="1676400" y="4648200"/>
            <a:ext cx="380280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7812" r="85315" b="79311"/>
          <a:stretch/>
        </p:blipFill>
        <p:spPr bwMode="auto">
          <a:xfrm>
            <a:off x="4648200" y="3124200"/>
            <a:ext cx="149052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5663" t="14585" r="26266" b="9059"/>
          <a:stretch/>
        </p:blipFill>
        <p:spPr>
          <a:xfrm>
            <a:off x="5486400" y="4051228"/>
            <a:ext cx="3390150" cy="2785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1083" t="10329" r="10750" b="22771"/>
          <a:stretch/>
        </p:blipFill>
        <p:spPr>
          <a:xfrm>
            <a:off x="6172200" y="2590800"/>
            <a:ext cx="2667000" cy="14265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2264" t="13403" r="47100" b="65085"/>
          <a:stretch/>
        </p:blipFill>
        <p:spPr>
          <a:xfrm>
            <a:off x="4419600" y="2514600"/>
            <a:ext cx="1828800" cy="60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3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838200" y="2667000"/>
            <a:ext cx="769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l">
              <a:buFont typeface="Wingdings" pitchFamily="2" charset="2"/>
              <a:buChar char="Ø"/>
            </a:pPr>
            <a:endParaRPr lang="en-US" sz="2800" b="1">
              <a:latin typeface="Palatino Linotyp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893" t="12695" r="39121" b="5513"/>
          <a:stretch/>
        </p:blipFill>
        <p:spPr>
          <a:xfrm>
            <a:off x="6553200" y="3452697"/>
            <a:ext cx="2246466" cy="337905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atin typeface="+mn-lt"/>
              </a:rPr>
              <a:t>ED SBIR: Games Emerge</a:t>
            </a:r>
            <a: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</a:br>
            <a:endParaRPr lang="en-US" sz="24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821" t="12694" r="37200" b="11187"/>
          <a:stretch/>
        </p:blipFill>
        <p:spPr>
          <a:xfrm>
            <a:off x="3124200" y="2971800"/>
            <a:ext cx="3021157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505" t="15294" r="15774"/>
          <a:stretch/>
        </p:blipFill>
        <p:spPr>
          <a:xfrm>
            <a:off x="228600" y="4724400"/>
            <a:ext cx="2514600" cy="20569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6699" y="1828800"/>
            <a:ext cx="5401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spcAft>
                <a:spcPts val="1200"/>
              </a:spcAft>
              <a:defRPr/>
            </a:pPr>
            <a:r>
              <a:rPr lang="en-US" sz="2800" b="1" u="sng" dirty="0" smtClean="0">
                <a:solidFill>
                  <a:srgbClr val="002060"/>
                </a:solidFill>
              </a:rPr>
              <a:t>Momentum Builder: ED SBIR Expos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9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838200" y="2667000"/>
            <a:ext cx="769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l">
              <a:buFont typeface="Wingdings" pitchFamily="2" charset="2"/>
              <a:buChar char="Ø"/>
            </a:pPr>
            <a:endParaRPr lang="en-US" sz="2800" b="1">
              <a:latin typeface="Palatino Linotyp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959" t="6547" r="16217" b="11187"/>
          <a:stretch/>
        </p:blipFill>
        <p:spPr>
          <a:xfrm>
            <a:off x="152400" y="1905000"/>
            <a:ext cx="3719148" cy="281939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atin typeface="+mn-lt"/>
              </a:rPr>
              <a:t>Across </a:t>
            </a:r>
            <a:r>
              <a:rPr lang="en-US" sz="4800" b="1" dirty="0" smtClean="0">
                <a:latin typeface="+mn-lt"/>
              </a:rPr>
              <a:t>SBIR</a:t>
            </a:r>
            <a:r>
              <a:rPr lang="en-US" sz="4800" b="1" dirty="0" smtClean="0">
                <a:latin typeface="+mn-lt"/>
              </a:rPr>
              <a:t>: Games Emerge</a:t>
            </a:r>
            <a: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</a:br>
            <a:endParaRPr lang="en-US" sz="24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78" t="6311" r="5726" b="1022"/>
          <a:stretch/>
        </p:blipFill>
        <p:spPr>
          <a:xfrm>
            <a:off x="4038600" y="3581400"/>
            <a:ext cx="4962824" cy="30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9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838200" y="2667000"/>
            <a:ext cx="769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l">
              <a:buFont typeface="Wingdings" pitchFamily="2" charset="2"/>
              <a:buChar char="Ø"/>
            </a:pPr>
            <a:endParaRPr lang="en-US" sz="2800" b="1">
              <a:latin typeface="Palatino Linotype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b="1" dirty="0" smtClean="0"/>
              <a:t>ED</a:t>
            </a:r>
            <a:r>
              <a:rPr lang="en-US" b="1" dirty="0" smtClean="0"/>
              <a:t> </a:t>
            </a:r>
            <a:r>
              <a:rPr lang="en-US" b="1" dirty="0" smtClean="0"/>
              <a:t>SBIR DEMOS</a:t>
            </a:r>
          </a:p>
        </p:txBody>
      </p:sp>
    </p:spTree>
    <p:extLst>
      <p:ext uri="{BB962C8B-B14F-4D97-AF65-F5344CB8AC3E}">
        <p14:creationId xmlns:p14="http://schemas.microsoft.com/office/powerpoint/2010/main" val="321433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838200" y="2667000"/>
            <a:ext cx="769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l">
              <a:buFont typeface="Wingdings" pitchFamily="2" charset="2"/>
              <a:buChar char="Ø"/>
            </a:pPr>
            <a:endParaRPr lang="en-US" sz="2800" b="1">
              <a:latin typeface="Palatino Linotype" pitchFamily="18" charset="0"/>
            </a:endParaRPr>
          </a:p>
        </p:txBody>
      </p:sp>
      <p:sp>
        <p:nvSpPr>
          <p:cNvPr id="24579" name="Text Box 1072"/>
          <p:cNvSpPr txBox="1">
            <a:spLocks noChangeArrowheads="1"/>
          </p:cNvSpPr>
          <p:nvPr/>
        </p:nvSpPr>
        <p:spPr bwMode="auto">
          <a:xfrm>
            <a:off x="30480" y="1524000"/>
            <a:ext cx="891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3200" b="1" i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Filament </a:t>
            </a:r>
            <a:r>
              <a:rPr lang="en-US" sz="3200" b="1" i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Games</a:t>
            </a:r>
            <a:endParaRPr lang="en-US" sz="2800" i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4580" name="Rectangle 1"/>
          <p:cNvSpPr>
            <a:spLocks noChangeArrowheads="1"/>
          </p:cNvSpPr>
          <p:nvPr/>
        </p:nvSpPr>
        <p:spPr bwMode="auto">
          <a:xfrm>
            <a:off x="1798320" y="2280225"/>
            <a:ext cx="577596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hlinkClick r:id="rId3"/>
              </a:rPr>
              <a:t>https://www.youtube.com/watch?v=</a:t>
            </a:r>
            <a:r>
              <a:rPr lang="en-US" sz="2000" b="1" dirty="0" smtClean="0">
                <a:solidFill>
                  <a:srgbClr val="002060"/>
                </a:solidFill>
                <a:hlinkClick r:id="rId3"/>
              </a:rPr>
              <a:t>jlZ9P8W6hkI</a:t>
            </a:r>
            <a:r>
              <a:rPr lang="en-US" sz="2000" b="1" dirty="0" smtClean="0">
                <a:solidFill>
                  <a:srgbClr val="002060"/>
                </a:solidFill>
              </a:rPr>
              <a:t>  </a:t>
            </a:r>
            <a:endParaRPr lang="en-US" sz="2000" b="1" dirty="0">
              <a:solidFill>
                <a:srgbClr val="002060"/>
              </a:solidFill>
            </a:endParaRPr>
          </a:p>
          <a:p>
            <a:endParaRPr lang="en-US" sz="2400" b="1" dirty="0">
              <a:solidFill>
                <a:srgbClr val="002060"/>
              </a:solidFill>
            </a:endParaRPr>
          </a:p>
          <a:p>
            <a:endParaRPr lang="en-US" sz="1600" b="1" dirty="0"/>
          </a:p>
          <a:p>
            <a:pPr lvl="2" algn="l"/>
            <a:endParaRPr lang="en-US" sz="18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b="1" dirty="0" smtClean="0"/>
              <a:t>ED</a:t>
            </a:r>
            <a:r>
              <a:rPr lang="en-US" b="1" dirty="0" smtClean="0"/>
              <a:t> </a:t>
            </a:r>
            <a:r>
              <a:rPr lang="en-US" b="1" dirty="0" smtClean="0"/>
              <a:t>SBIR </a:t>
            </a:r>
            <a:r>
              <a:rPr lang="en-US" b="1" dirty="0" smtClean="0"/>
              <a:t>Video DEMOS</a:t>
            </a:r>
            <a:endParaRPr lang="en-US" b="1" dirty="0" smtClean="0"/>
          </a:p>
        </p:txBody>
      </p:sp>
      <p:pic>
        <p:nvPicPr>
          <p:cNvPr id="1026" name="Picture 2" descr="Screen shot of In Reach for the Sun students 'do' photosynthesi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20" y="3047999"/>
            <a:ext cx="3421380" cy="357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16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838200" y="2667000"/>
            <a:ext cx="769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l">
              <a:buFont typeface="Wingdings" pitchFamily="2" charset="2"/>
              <a:buChar char="Ø"/>
            </a:pPr>
            <a:endParaRPr lang="en-US" sz="2800" b="1">
              <a:latin typeface="Palatino Linotype" pitchFamily="18" charset="0"/>
            </a:endParaRPr>
          </a:p>
        </p:txBody>
      </p:sp>
      <p:sp>
        <p:nvSpPr>
          <p:cNvPr id="24579" name="Text Box 1072"/>
          <p:cNvSpPr txBox="1">
            <a:spLocks noChangeArrowheads="1"/>
          </p:cNvSpPr>
          <p:nvPr/>
        </p:nvSpPr>
        <p:spPr bwMode="auto">
          <a:xfrm>
            <a:off x="228600" y="1733702"/>
            <a:ext cx="891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3200" b="1" i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Teachley</a:t>
            </a:r>
            <a:endParaRPr lang="en-US" sz="28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4580" name="Rectangle 1"/>
          <p:cNvSpPr>
            <a:spLocks noChangeArrowheads="1"/>
          </p:cNvSpPr>
          <p:nvPr/>
        </p:nvSpPr>
        <p:spPr bwMode="auto">
          <a:xfrm>
            <a:off x="914400" y="5257562"/>
            <a:ext cx="769620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https://www.youtube.com/watch?v=0YZ7oKjicGI&amp;index=26&amp;list=PLrwM1ZVcvDhYy7N-</a:t>
            </a:r>
            <a:r>
              <a:rPr lang="en-US" sz="2000" dirty="0" smtClean="0">
                <a:hlinkClick r:id="rId3"/>
              </a:rPr>
              <a:t>XxRJfe0scbnbcTAkG</a:t>
            </a:r>
            <a:r>
              <a:rPr lang="en-US" sz="2000" dirty="0" smtClean="0"/>
              <a:t> </a:t>
            </a:r>
            <a:endParaRPr lang="en-US" sz="2000" dirty="0"/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400" b="1" dirty="0">
              <a:solidFill>
                <a:srgbClr val="002060"/>
              </a:solidFill>
            </a:endParaRPr>
          </a:p>
          <a:p>
            <a:endParaRPr lang="en-US" sz="1600" b="1" dirty="0"/>
          </a:p>
          <a:p>
            <a:pPr lvl="2" algn="l"/>
            <a:endParaRPr lang="en-US" sz="18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b="1" dirty="0" smtClean="0"/>
              <a:t>ED</a:t>
            </a:r>
            <a:r>
              <a:rPr lang="en-US" b="1" dirty="0" smtClean="0"/>
              <a:t> </a:t>
            </a:r>
            <a:r>
              <a:rPr lang="en-US" b="1" dirty="0" smtClean="0"/>
              <a:t>SBIR </a:t>
            </a:r>
            <a:r>
              <a:rPr lang="en-US" b="1" dirty="0" smtClean="0"/>
              <a:t>Video Demos </a:t>
            </a:r>
            <a:endParaRPr lang="en-US" b="1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1" t="38023" r="23654" b="40481"/>
          <a:stretch/>
        </p:blipFill>
        <p:spPr bwMode="auto">
          <a:xfrm>
            <a:off x="2089704" y="2926556"/>
            <a:ext cx="5425440" cy="1809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42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838200" y="2667000"/>
            <a:ext cx="769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l">
              <a:buFont typeface="Wingdings" pitchFamily="2" charset="2"/>
              <a:buChar char="Ø"/>
            </a:pPr>
            <a:endParaRPr lang="en-US" sz="2800" b="1">
              <a:latin typeface="Palatino Linotype" pitchFamily="18" charset="0"/>
            </a:endParaRPr>
          </a:p>
        </p:txBody>
      </p:sp>
      <p:sp>
        <p:nvSpPr>
          <p:cNvPr id="24579" name="Text Box 1072"/>
          <p:cNvSpPr txBox="1">
            <a:spLocks noChangeArrowheads="1"/>
          </p:cNvSpPr>
          <p:nvPr/>
        </p:nvSpPr>
        <p:spPr bwMode="auto">
          <a:xfrm>
            <a:off x="30480" y="1680778"/>
            <a:ext cx="891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Electric </a:t>
            </a:r>
            <a:r>
              <a:rPr lang="en-US" sz="3200" b="1" i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Funstuff</a:t>
            </a:r>
            <a:endParaRPr lang="en-US" sz="28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4580" name="Rectangle 1"/>
          <p:cNvSpPr>
            <a:spLocks noChangeArrowheads="1"/>
          </p:cNvSpPr>
          <p:nvPr/>
        </p:nvSpPr>
        <p:spPr bwMode="auto">
          <a:xfrm>
            <a:off x="990600" y="5410200"/>
            <a:ext cx="75438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2400" b="1" dirty="0">
              <a:solidFill>
                <a:srgbClr val="002060"/>
              </a:solidFill>
            </a:endParaRPr>
          </a:p>
          <a:p>
            <a:endParaRPr lang="en-US" sz="1600" b="1" dirty="0"/>
          </a:p>
          <a:p>
            <a:pPr lvl="2" algn="l"/>
            <a:endParaRPr lang="en-US" sz="18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b="1" dirty="0" smtClean="0"/>
              <a:t>ED</a:t>
            </a:r>
            <a:r>
              <a:rPr lang="en-US" b="1" dirty="0" smtClean="0"/>
              <a:t> </a:t>
            </a:r>
            <a:r>
              <a:rPr lang="en-US" b="1" dirty="0" smtClean="0"/>
              <a:t>SBIR Demos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9" t="30018" r="28195" b="30664"/>
          <a:stretch/>
        </p:blipFill>
        <p:spPr bwMode="auto">
          <a:xfrm>
            <a:off x="2758441" y="2514599"/>
            <a:ext cx="3535680" cy="26212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5638800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4"/>
              </a:rPr>
              <a:t>https://www.youtube.com/watch?v=</a:t>
            </a:r>
            <a:r>
              <a:rPr lang="en-US" u="sng" dirty="0" smtClean="0">
                <a:hlinkClick r:id="rId4"/>
              </a:rPr>
              <a:t>nwgw352wCFg</a:t>
            </a:r>
            <a:r>
              <a:rPr lang="en-US" u="sng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b="1" dirty="0" smtClean="0"/>
              <a:t>Thank you!  </a:t>
            </a:r>
            <a:endParaRPr lang="en-US" b="1" dirty="0" smtClean="0"/>
          </a:p>
        </p:txBody>
      </p:sp>
      <p:sp>
        <p:nvSpPr>
          <p:cNvPr id="18435" name="Subtitle 2"/>
          <p:cNvSpPr>
            <a:spLocks noGrp="1"/>
          </p:cNvSpPr>
          <p:nvPr>
            <p:ph type="subTitle" idx="4294967295"/>
          </p:nvPr>
        </p:nvSpPr>
        <p:spPr>
          <a:xfrm>
            <a:off x="762000" y="1828800"/>
            <a:ext cx="7543800" cy="46482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sz="2400" b="1" dirty="0" smtClean="0">
              <a:solidFill>
                <a:srgbClr val="03690D"/>
              </a:solidFill>
            </a:endParaRPr>
          </a:p>
          <a:p>
            <a:pPr marL="0" indent="0" algn="l">
              <a:buNone/>
            </a:pPr>
            <a:endParaRPr lang="en-US" sz="2400" b="1" dirty="0" smtClean="0">
              <a:solidFill>
                <a:srgbClr val="000066"/>
              </a:solidFill>
              <a:latin typeface="Palatino Linotype" pitchFamily="18" charset="0"/>
              <a:cs typeface="Tahoma" pitchFamily="34" charset="0"/>
            </a:endParaRPr>
          </a:p>
          <a:p>
            <a:pPr marL="933450" lvl="1" indent="-533400">
              <a:buFont typeface="Wingdings" pitchFamily="2" charset="2"/>
              <a:buChar char="ü"/>
            </a:pPr>
            <a:endParaRPr lang="en-US" sz="2400" dirty="0" smtClean="0">
              <a:solidFill>
                <a:srgbClr val="CC3300"/>
              </a:solidFill>
              <a:latin typeface="Palatino Linotype" pitchFamily="18" charset="0"/>
              <a:cs typeface="Tahoma" pitchFamily="34" charset="0"/>
            </a:endParaRPr>
          </a:p>
          <a:p>
            <a:pPr marL="933450" lvl="1" indent="-533400">
              <a:buFontTx/>
              <a:buChar char="•"/>
            </a:pPr>
            <a:endParaRPr lang="en-US" sz="2400" dirty="0" smtClean="0">
              <a:solidFill>
                <a:srgbClr val="000066"/>
              </a:solidFill>
              <a:latin typeface="Palatino Linotype" pitchFamily="18" charset="0"/>
              <a:cs typeface="Tahoma" pitchFamily="34" charset="0"/>
            </a:endParaRPr>
          </a:p>
          <a:p>
            <a:pPr marL="933450" lvl="1" indent="-533400">
              <a:buFontTx/>
              <a:buChar char="•"/>
            </a:pPr>
            <a:endParaRPr lang="en-US" sz="2400" dirty="0" smtClean="0">
              <a:solidFill>
                <a:srgbClr val="000000"/>
              </a:solidFill>
              <a:latin typeface="Palatino Linotype" pitchFamily="18" charset="0"/>
              <a:cs typeface="Tahoma" pitchFamily="34" charset="0"/>
            </a:endParaRPr>
          </a:p>
          <a:p>
            <a:pPr marL="933450" lvl="1" indent="-533400"/>
            <a:endParaRPr lang="en-US" sz="2400" dirty="0" smtClean="0">
              <a:latin typeface="Palatino Linotyp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6" t="25893" r="27077" b="21411"/>
          <a:stretch>
            <a:fillRect/>
          </a:stretch>
        </p:blipFill>
        <p:spPr bwMode="auto">
          <a:xfrm>
            <a:off x="152400" y="1600200"/>
            <a:ext cx="1514071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1" t="30525" r="24712" b="20981"/>
          <a:stretch>
            <a:fillRect/>
          </a:stretch>
        </p:blipFill>
        <p:spPr bwMode="auto">
          <a:xfrm>
            <a:off x="6934200" y="1600200"/>
            <a:ext cx="2029304" cy="16888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36180" r="21974" b="34554"/>
          <a:stretch>
            <a:fillRect/>
          </a:stretch>
        </p:blipFill>
        <p:spPr bwMode="auto">
          <a:xfrm>
            <a:off x="2880357" y="1600200"/>
            <a:ext cx="3219975" cy="1327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1" t="35226" r="31519" b="35226"/>
          <a:stretch>
            <a:fillRect/>
          </a:stretch>
        </p:blipFill>
        <p:spPr bwMode="auto">
          <a:xfrm>
            <a:off x="457200" y="3276600"/>
            <a:ext cx="1276255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17778" r="25000" b="30185"/>
          <a:stretch>
            <a:fillRect/>
          </a:stretch>
        </p:blipFill>
        <p:spPr bwMode="auto">
          <a:xfrm>
            <a:off x="7086600" y="5257800"/>
            <a:ext cx="1700452" cy="14095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4" t="20486" r="30191" b="23384"/>
          <a:stretch>
            <a:fillRect/>
          </a:stretch>
        </p:blipFill>
        <p:spPr bwMode="auto">
          <a:xfrm>
            <a:off x="304800" y="4800600"/>
            <a:ext cx="1485107" cy="18708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1" t="28120" r="27364" b="34129"/>
          <a:stretch>
            <a:fillRect/>
          </a:stretch>
        </p:blipFill>
        <p:spPr bwMode="auto">
          <a:xfrm>
            <a:off x="2057400" y="5334000"/>
            <a:ext cx="1598298" cy="12776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16083" r="22165" b="19725"/>
          <a:stretch/>
        </p:blipFill>
        <p:spPr bwMode="auto">
          <a:xfrm>
            <a:off x="4572000" y="5266810"/>
            <a:ext cx="1707037" cy="1591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9260" r="20277" b="20370"/>
          <a:stretch>
            <a:fillRect/>
          </a:stretch>
        </p:blipFill>
        <p:spPr bwMode="auto">
          <a:xfrm>
            <a:off x="7467600" y="4191000"/>
            <a:ext cx="990600" cy="7725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429000"/>
            <a:ext cx="1066800" cy="54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2590800" y="3657600"/>
            <a:ext cx="4495800" cy="793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b="1" i="1" dirty="0" smtClean="0">
                <a:solidFill>
                  <a:srgbClr val="002060"/>
                </a:solidFill>
                <a:hlinkClick r:id="rId12"/>
              </a:rPr>
              <a:t>Edward.Metz@ed.gov</a:t>
            </a:r>
            <a:r>
              <a:rPr lang="en-US" sz="3600" b="1" i="1" dirty="0" smtClean="0">
                <a:solidFill>
                  <a:srgbClr val="002060"/>
                </a:solidFill>
              </a:rPr>
              <a:t> </a:t>
            </a:r>
            <a:endParaRPr lang="en-US" sz="3600" dirty="0" smtClean="0">
              <a:solidFill>
                <a:srgbClr val="002060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5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610600" cy="3048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2600" b="0" dirty="0" smtClean="0">
                <a:solidFill>
                  <a:schemeClr val="tx1"/>
                </a:solidFill>
              </a:rPr>
              <a:t/>
            </a:r>
            <a:br>
              <a:rPr lang="en-US" sz="2600" b="0" dirty="0" smtClean="0">
                <a:solidFill>
                  <a:schemeClr val="tx1"/>
                </a:solidFill>
              </a:rPr>
            </a:br>
            <a:r>
              <a:rPr lang="en-US" sz="2600" b="0" dirty="0" smtClean="0">
                <a:solidFill>
                  <a:schemeClr val="tx1"/>
                </a:solidFill>
              </a:rPr>
              <a:t/>
            </a:r>
            <a:br>
              <a:rPr lang="en-US" sz="2600" b="0" dirty="0" smtClean="0">
                <a:solidFill>
                  <a:schemeClr val="tx1"/>
                </a:solidFill>
              </a:rPr>
            </a:br>
            <a:r>
              <a:rPr lang="en-US" sz="2600" b="0" dirty="0" smtClean="0">
                <a:solidFill>
                  <a:schemeClr val="tx1"/>
                </a:solidFill>
              </a:rPr>
              <a:t/>
            </a:r>
            <a:br>
              <a:rPr lang="en-US" sz="2600" b="0" dirty="0" smtClean="0">
                <a:solidFill>
                  <a:schemeClr val="tx1"/>
                </a:solidFill>
              </a:rPr>
            </a:br>
            <a:endParaRPr lang="en-US" sz="2300" i="1" dirty="0" smtClean="0">
              <a:solidFill>
                <a:schemeClr val="tx1"/>
              </a:solidFill>
            </a:endParaRPr>
          </a:p>
        </p:txBody>
      </p:sp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304800" y="2895600"/>
            <a:ext cx="8610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  <a:hlinkClick r:id="rId3"/>
              </a:rPr>
              <a:t>https://www.youtube.com/watch?v=ezAH_WY6a8I&amp;list=PLrwM1ZVcvDhYy7N-</a:t>
            </a:r>
            <a:r>
              <a:rPr lang="en-US" sz="1600" b="1" dirty="0" smtClean="0">
                <a:solidFill>
                  <a:srgbClr val="002060"/>
                </a:solidFill>
                <a:hlinkClick r:id="rId3"/>
              </a:rPr>
              <a:t>XxRJfe0scbnbcTAkG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pPr algn="l">
              <a:defRPr/>
            </a:pPr>
            <a:endParaRPr lang="en-US" sz="4000" b="1" i="1" dirty="0" smtClean="0">
              <a:solidFill>
                <a:srgbClr val="002060"/>
              </a:solidFill>
            </a:endParaRPr>
          </a:p>
          <a:p>
            <a:pPr marL="857250" indent="-857250" algn="l">
              <a:buFontTx/>
              <a:buAutoNum type="romanUcPeriod"/>
              <a:defRPr/>
            </a:pPr>
            <a:endParaRPr lang="en-US" sz="4000" b="1" dirty="0">
              <a:solidFill>
                <a:srgbClr val="002060"/>
              </a:solidFill>
            </a:endParaRPr>
          </a:p>
          <a:p>
            <a:pPr algn="l">
              <a:defRPr/>
            </a:pP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9900" y="304800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 ED SBIR Games Intro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1493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atin typeface="+mn-lt"/>
              </a:rPr>
              <a:t>About SBIR</a:t>
            </a:r>
            <a: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</a:br>
            <a:endParaRPr lang="en-US" sz="24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5123" name="Subtitle 2"/>
          <p:cNvSpPr>
            <a:spLocks noGrp="1"/>
          </p:cNvSpPr>
          <p:nvPr>
            <p:ph idx="1"/>
          </p:nvPr>
        </p:nvSpPr>
        <p:spPr>
          <a:xfrm>
            <a:off x="533400" y="1676400"/>
            <a:ext cx="8305800" cy="403860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0090"/>
                </a:solidFill>
              </a:rPr>
              <a:t>Legislated by Congress in 1982, reauthorized in </a:t>
            </a:r>
            <a:r>
              <a:rPr lang="en-US" sz="2800" dirty="0">
                <a:solidFill>
                  <a:srgbClr val="000090"/>
                </a:solidFill>
              </a:rPr>
              <a:t>2011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0090"/>
                </a:solidFill>
              </a:rPr>
              <a:t>11 Federal </a:t>
            </a:r>
            <a:r>
              <a:rPr lang="en-US" sz="2800" dirty="0" smtClean="0">
                <a:solidFill>
                  <a:srgbClr val="000090"/>
                </a:solidFill>
              </a:rPr>
              <a:t>agencies across hundreds of offices offer competitive funding programs for </a:t>
            </a:r>
            <a:r>
              <a:rPr lang="en-US" sz="2800" i="1" dirty="0" smtClean="0">
                <a:solidFill>
                  <a:srgbClr val="000090"/>
                </a:solidFill>
              </a:rPr>
              <a:t>for</a:t>
            </a:r>
            <a:r>
              <a:rPr lang="en-US" sz="2800" i="1" dirty="0" smtClean="0">
                <a:solidFill>
                  <a:srgbClr val="000090"/>
                </a:solidFill>
              </a:rPr>
              <a:t>-profit small business firms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  <a:endParaRPr lang="en-US" sz="2800" dirty="0" smtClean="0">
              <a:solidFill>
                <a:srgbClr val="00009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sz="2800" dirty="0">
                <a:solidFill>
                  <a:srgbClr val="000090"/>
                </a:solidFill>
              </a:rPr>
              <a:t>F</a:t>
            </a:r>
            <a:r>
              <a:rPr lang="en-US" sz="2800" dirty="0" smtClean="0">
                <a:solidFill>
                  <a:srgbClr val="000090"/>
                </a:solidFill>
              </a:rPr>
              <a:t>or </a:t>
            </a:r>
            <a:r>
              <a:rPr lang="en-US" sz="2800" dirty="0" smtClean="0">
                <a:solidFill>
                  <a:srgbClr val="000090"/>
                </a:solidFill>
              </a:rPr>
              <a:t>R&amp;D of commercially viable products to address critical national needs </a:t>
            </a:r>
            <a:r>
              <a:rPr lang="en-US" sz="2800" dirty="0" smtClean="0">
                <a:solidFill>
                  <a:srgbClr val="000090"/>
                </a:solidFill>
              </a:rPr>
              <a:t>and </a:t>
            </a:r>
            <a:r>
              <a:rPr lang="en-US" sz="2800" dirty="0" smtClean="0">
                <a:solidFill>
                  <a:srgbClr val="000090"/>
                </a:solidFill>
              </a:rPr>
              <a:t>strengthen the economy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0090"/>
                </a:solidFill>
              </a:rPr>
              <a:t>A </a:t>
            </a:r>
            <a:r>
              <a:rPr lang="en-US" sz="2800" dirty="0" smtClean="0">
                <a:solidFill>
                  <a:srgbClr val="000090"/>
                </a:solidFill>
              </a:rPr>
              <a:t>$2.5B program/year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0090"/>
                </a:solidFill>
              </a:rPr>
              <a:t>See </a:t>
            </a:r>
            <a:r>
              <a:rPr lang="en-US" sz="2800" dirty="0" smtClean="0">
                <a:solidFill>
                  <a:srgbClr val="000090"/>
                </a:solidFill>
                <a:hlinkClick r:id="rId2"/>
              </a:rPr>
              <a:t>www.SBIR.gov</a:t>
            </a:r>
            <a:r>
              <a:rPr lang="en-US" sz="2800" dirty="0" smtClean="0">
                <a:solidFill>
                  <a:srgbClr val="000090"/>
                </a:solidFill>
              </a:rPr>
              <a:t> for </a:t>
            </a:r>
            <a:r>
              <a:rPr lang="en-US" sz="2800" dirty="0" smtClean="0">
                <a:solidFill>
                  <a:srgbClr val="000090"/>
                </a:solidFill>
              </a:rPr>
              <a:t>more info </a:t>
            </a:r>
            <a:endParaRPr lang="en-US" sz="2800" dirty="0" smtClean="0">
              <a:solidFill>
                <a:srgbClr val="00009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800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800" dirty="0" smtClean="0">
              <a:solidFill>
                <a:srgbClr val="6600CC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49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atin typeface="+mn-lt"/>
              </a:rPr>
              <a:t>About </a:t>
            </a:r>
            <a:r>
              <a:rPr lang="en-US" sz="4800" dirty="0" smtClean="0">
                <a:latin typeface="+mn-lt"/>
              </a:rPr>
              <a:t>ED </a:t>
            </a:r>
            <a:r>
              <a:rPr lang="en-US" sz="4800" dirty="0" smtClean="0">
                <a:latin typeface="+mn-lt"/>
              </a:rPr>
              <a:t>SBIR</a:t>
            </a:r>
            <a: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</a:br>
            <a:endParaRPr lang="en-US" sz="24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5123" name="Subtitle 2"/>
          <p:cNvSpPr>
            <a:spLocks noGrp="1"/>
          </p:cNvSpPr>
          <p:nvPr>
            <p:ph idx="1"/>
          </p:nvPr>
        </p:nvSpPr>
        <p:spPr>
          <a:xfrm>
            <a:off x="304800" y="1752600"/>
            <a:ext cx="8610600" cy="403860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0090"/>
                </a:solidFill>
              </a:rPr>
              <a:t>$7.5M/</a:t>
            </a:r>
            <a:r>
              <a:rPr lang="en-US" sz="2800" dirty="0" smtClean="0">
                <a:solidFill>
                  <a:srgbClr val="000090"/>
                </a:solidFill>
              </a:rPr>
              <a:t>year total; </a:t>
            </a:r>
            <a:r>
              <a:rPr lang="en-US" sz="2800" dirty="0" smtClean="0">
                <a:solidFill>
                  <a:srgbClr val="000090"/>
                </a:solidFill>
              </a:rPr>
              <a:t>Phase </a:t>
            </a:r>
            <a:r>
              <a:rPr lang="en-US" sz="2800" dirty="0">
                <a:solidFill>
                  <a:srgbClr val="000090"/>
                </a:solidFill>
              </a:rPr>
              <a:t>I and II awards </a:t>
            </a:r>
            <a:r>
              <a:rPr lang="en-US" sz="2800" dirty="0" smtClean="0">
                <a:solidFill>
                  <a:srgbClr val="000090"/>
                </a:solidFill>
              </a:rPr>
              <a:t>up </a:t>
            </a:r>
            <a:r>
              <a:rPr lang="en-US" sz="2800" dirty="0">
                <a:solidFill>
                  <a:srgbClr val="000090"/>
                </a:solidFill>
              </a:rPr>
              <a:t>to $</a:t>
            </a:r>
            <a:r>
              <a:rPr lang="en-US" sz="2800" dirty="0" smtClean="0">
                <a:solidFill>
                  <a:srgbClr val="000090"/>
                </a:solidFill>
              </a:rPr>
              <a:t>1.05M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0090"/>
                </a:solidFill>
              </a:rPr>
              <a:t>F</a:t>
            </a:r>
            <a:r>
              <a:rPr lang="en-US" sz="2800" dirty="0" smtClean="0">
                <a:solidFill>
                  <a:srgbClr val="000090"/>
                </a:solidFill>
              </a:rPr>
              <a:t>unds </a:t>
            </a:r>
            <a:r>
              <a:rPr lang="en-US" sz="2800" u="sng" dirty="0" smtClean="0">
                <a:solidFill>
                  <a:srgbClr val="000090"/>
                </a:solidFill>
              </a:rPr>
              <a:t>start</a:t>
            </a:r>
            <a:r>
              <a:rPr lang="en-US" sz="2800" u="sng" dirty="0" smtClean="0">
                <a:solidFill>
                  <a:srgbClr val="000090"/>
                </a:solidFill>
              </a:rPr>
              <a:t>-ups </a:t>
            </a:r>
            <a:r>
              <a:rPr lang="en-US" sz="2800" dirty="0" smtClean="0">
                <a:solidFill>
                  <a:srgbClr val="000090"/>
                </a:solidFill>
              </a:rPr>
              <a:t>to </a:t>
            </a:r>
            <a:r>
              <a:rPr lang="en-US" sz="2800" dirty="0" smtClean="0">
                <a:solidFill>
                  <a:srgbClr val="000090"/>
                </a:solidFill>
              </a:rPr>
              <a:t>develop products to </a:t>
            </a:r>
            <a:r>
              <a:rPr lang="en-US" sz="2800" dirty="0" smtClean="0">
                <a:solidFill>
                  <a:srgbClr val="000090"/>
                </a:solidFill>
              </a:rPr>
              <a:t>support student learning </a:t>
            </a:r>
            <a:r>
              <a:rPr lang="en-US" sz="2800" dirty="0" smtClean="0">
                <a:solidFill>
                  <a:srgbClr val="000090"/>
                </a:solidFill>
              </a:rPr>
              <a:t>or </a:t>
            </a:r>
            <a:r>
              <a:rPr lang="en-US" sz="2800" dirty="0" smtClean="0">
                <a:solidFill>
                  <a:srgbClr val="000090"/>
                </a:solidFill>
              </a:rPr>
              <a:t>teacher </a:t>
            </a:r>
            <a:r>
              <a:rPr lang="en-US" sz="2800" dirty="0" smtClean="0">
                <a:solidFill>
                  <a:srgbClr val="000090"/>
                </a:solidFill>
              </a:rPr>
              <a:t>instruction across many areas</a:t>
            </a:r>
          </a:p>
          <a:p>
            <a:pPr>
              <a:buFont typeface="Courier New" pitchFamily="49" charset="0"/>
              <a:buChar char="o"/>
            </a:pPr>
            <a:r>
              <a:rPr lang="en-US" sz="2800" i="1" dirty="0" smtClean="0">
                <a:solidFill>
                  <a:srgbClr val="000090"/>
                </a:solidFill>
              </a:rPr>
              <a:t>Some Key Program Elements: 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000090"/>
                </a:solidFill>
              </a:rPr>
              <a:t>iterative refinement through in-classroom testing 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000090"/>
                </a:solidFill>
              </a:rPr>
              <a:t>pilot testing to evaluate full product implementation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000090"/>
                </a:solidFill>
              </a:rPr>
              <a:t>stakeholder involvement</a:t>
            </a:r>
            <a:endParaRPr lang="en-US" sz="2400" dirty="0" smtClean="0">
              <a:solidFill>
                <a:srgbClr val="00009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0090"/>
                </a:solidFill>
              </a:rPr>
              <a:t>One </a:t>
            </a:r>
            <a:r>
              <a:rPr lang="en-US" sz="2800" dirty="0" smtClean="0">
                <a:solidFill>
                  <a:srgbClr val="000090"/>
                </a:solidFill>
              </a:rPr>
              <a:t>annual competition per </a:t>
            </a:r>
            <a:r>
              <a:rPr lang="en-US" sz="2800" dirty="0" smtClean="0">
                <a:solidFill>
                  <a:srgbClr val="000090"/>
                </a:solidFill>
              </a:rPr>
              <a:t>year; Internal review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0090"/>
                </a:solidFill>
              </a:rPr>
              <a:t>Private sector dissemination and sustainability the goal</a:t>
            </a:r>
            <a:endParaRPr lang="en-US" sz="2800" dirty="0">
              <a:solidFill>
                <a:srgbClr val="00009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800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800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800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800" dirty="0" smtClean="0">
              <a:solidFill>
                <a:srgbClr val="6600CC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92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atin typeface="+mn-lt"/>
              </a:rPr>
              <a:t>About ED SBIR</a:t>
            </a:r>
            <a: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</a:br>
            <a:endParaRPr lang="en-US" sz="24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5123" name="Subtitle 2"/>
          <p:cNvSpPr>
            <a:spLocks noGrp="1"/>
          </p:cNvSpPr>
          <p:nvPr>
            <p:ph idx="1"/>
          </p:nvPr>
        </p:nvSpPr>
        <p:spPr>
          <a:xfrm>
            <a:off x="685800" y="1905000"/>
            <a:ext cx="8305800" cy="403860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endParaRPr lang="en-US" sz="2800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800" dirty="0" smtClean="0">
              <a:solidFill>
                <a:srgbClr val="6600CC"/>
              </a:solidFill>
              <a:latin typeface="Palatino Linotype" pitchFamily="18" charset="0"/>
            </a:endParaRPr>
          </a:p>
        </p:txBody>
      </p:sp>
      <p:pic>
        <p:nvPicPr>
          <p:cNvPr id="6" name="Picture 2" descr="Screen shot of The Mindset Works® SchoolKit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0600"/>
            <a:ext cx="2590800" cy="130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reen shot of a man using the Fluidity software to generate formulas from hand-written sket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53000"/>
            <a:ext cx="2536572" cy="10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creenshot of HandHold Adaptive® mobile applic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1788355" cy="148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28600" y="1524000"/>
            <a:ext cx="8763000" cy="243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2060"/>
                </a:solidFill>
              </a:rPr>
              <a:t>About half recent projects are on the market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>
                <a:solidFill>
                  <a:srgbClr val="002060"/>
                </a:solidFill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bout a quarter generating revenue to be sustained, mostly through: direct sales (app stores), licensing </a:t>
            </a:r>
            <a:r>
              <a:rPr lang="en-US" sz="2800" dirty="0">
                <a:solidFill>
                  <a:srgbClr val="002060"/>
                </a:solidFill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greements; district contracts, and acquisition.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2060"/>
                </a:solidFill>
              </a:rPr>
              <a:t>Currently ~2M students in tens of thousands of schools in 50 states are using ED SBIR products.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3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ubtitle 2"/>
          <p:cNvSpPr>
            <a:spLocks noGrp="1"/>
          </p:cNvSpPr>
          <p:nvPr>
            <p:ph idx="1"/>
          </p:nvPr>
        </p:nvSpPr>
        <p:spPr>
          <a:xfrm>
            <a:off x="35243" y="1447800"/>
            <a:ext cx="8745182" cy="5257800"/>
          </a:xfrm>
        </p:spPr>
        <p:txBody>
          <a:bodyPr>
            <a:normAutofit fontScale="92500"/>
          </a:bodyPr>
          <a:lstStyle/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3900" dirty="0" smtClean="0">
                <a:solidFill>
                  <a:srgbClr val="000090"/>
                </a:solidFill>
              </a:rPr>
              <a:t>Games for learning…. 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3000" i="1" dirty="0" smtClean="0">
                <a:solidFill>
                  <a:srgbClr val="03690D"/>
                </a:solidFill>
              </a:rPr>
              <a:t>“Off the grid” </a:t>
            </a:r>
            <a:r>
              <a:rPr lang="en-US" sz="3000" dirty="0" smtClean="0">
                <a:solidFill>
                  <a:srgbClr val="03690D"/>
                </a:solidFill>
              </a:rPr>
              <a:t>before 2007</a:t>
            </a:r>
            <a:endParaRPr lang="en-US" sz="3000" dirty="0" smtClean="0">
              <a:solidFill>
                <a:srgbClr val="03690D"/>
              </a:solidFill>
            </a:endParaRPr>
          </a:p>
          <a:p>
            <a:pPr lvl="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solidFill>
                  <a:srgbClr val="000090"/>
                </a:solidFill>
              </a:rPr>
              <a:t>2004 to 2006, ~5% of all proposals were for </a:t>
            </a:r>
            <a:r>
              <a:rPr lang="en-US" sz="3000" dirty="0" smtClean="0">
                <a:solidFill>
                  <a:srgbClr val="000090"/>
                </a:solidFill>
              </a:rPr>
              <a:t>games</a:t>
            </a:r>
          </a:p>
          <a:p>
            <a:pPr lvl="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 smtClean="0">
                <a:solidFill>
                  <a:srgbClr val="000090"/>
                </a:solidFill>
              </a:rPr>
              <a:t>2001 </a:t>
            </a:r>
            <a:r>
              <a:rPr lang="en-US" sz="3000" dirty="0">
                <a:solidFill>
                  <a:srgbClr val="000090"/>
                </a:solidFill>
              </a:rPr>
              <a:t>to 2008: 1 of 32 </a:t>
            </a:r>
            <a:r>
              <a:rPr lang="en-US" sz="3000" dirty="0" smtClean="0">
                <a:solidFill>
                  <a:srgbClr val="000090"/>
                </a:solidFill>
              </a:rPr>
              <a:t>projects awards for  games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3000" i="1" dirty="0" smtClean="0">
                <a:solidFill>
                  <a:srgbClr val="03690D"/>
                </a:solidFill>
              </a:rPr>
              <a:t>“Emerge” </a:t>
            </a:r>
            <a:r>
              <a:rPr lang="en-US" sz="3000" i="1" dirty="0" smtClean="0">
                <a:solidFill>
                  <a:srgbClr val="03690D"/>
                </a:solidFill>
              </a:rPr>
              <a:t>after 2008</a:t>
            </a:r>
            <a:endParaRPr lang="en-US" sz="3000" i="1" dirty="0" smtClean="0">
              <a:solidFill>
                <a:srgbClr val="03690D"/>
              </a:solidFill>
            </a:endParaRPr>
          </a:p>
          <a:p>
            <a:pPr lvl="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dirty="0">
                <a:solidFill>
                  <a:srgbClr val="000090"/>
                </a:solidFill>
              </a:rPr>
              <a:t>In 2013 and 2014, ~35% of all proposals included a game or used gaming </a:t>
            </a:r>
            <a:r>
              <a:rPr lang="en-US" sz="3000" dirty="0" smtClean="0">
                <a:solidFill>
                  <a:srgbClr val="000090"/>
                </a:solidFill>
              </a:rPr>
              <a:t>component</a:t>
            </a:r>
            <a:endParaRPr lang="en-US" sz="3000" dirty="0" smtClean="0">
              <a:solidFill>
                <a:srgbClr val="000090"/>
              </a:solidFill>
            </a:endParaRPr>
          </a:p>
          <a:p>
            <a:pPr lvl="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b="1" dirty="0" smtClean="0">
                <a:solidFill>
                  <a:srgbClr val="3366FF"/>
                </a:solidFill>
              </a:rPr>
              <a:t>2009 </a:t>
            </a:r>
            <a:r>
              <a:rPr lang="en-US" sz="3000" b="1" dirty="0" smtClean="0">
                <a:solidFill>
                  <a:srgbClr val="3366FF"/>
                </a:solidFill>
              </a:rPr>
              <a:t>to 2014: </a:t>
            </a:r>
            <a:r>
              <a:rPr lang="en-US" sz="3000" b="1" dirty="0" smtClean="0">
                <a:solidFill>
                  <a:srgbClr val="3366FF"/>
                </a:solidFill>
              </a:rPr>
              <a:t>1</a:t>
            </a:r>
            <a:r>
              <a:rPr lang="en-US" sz="3000" b="1" dirty="0" smtClean="0">
                <a:solidFill>
                  <a:srgbClr val="3366FF"/>
                </a:solidFill>
              </a:rPr>
              <a:t>7</a:t>
            </a:r>
            <a:r>
              <a:rPr lang="en-US" sz="3000" b="1" dirty="0" smtClean="0">
                <a:solidFill>
                  <a:srgbClr val="3366FF"/>
                </a:solidFill>
              </a:rPr>
              <a:t> </a:t>
            </a:r>
            <a:r>
              <a:rPr lang="en-US" sz="3000" b="1" dirty="0" smtClean="0">
                <a:solidFill>
                  <a:srgbClr val="3366FF"/>
                </a:solidFill>
              </a:rPr>
              <a:t>of </a:t>
            </a:r>
            <a:r>
              <a:rPr lang="en-US" sz="3000" b="1" dirty="0" smtClean="0">
                <a:solidFill>
                  <a:srgbClr val="3366FF"/>
                </a:solidFill>
              </a:rPr>
              <a:t>last 41 awards were for a game, </a:t>
            </a:r>
            <a:r>
              <a:rPr lang="en-US" sz="3000" b="1" i="1" dirty="0" smtClean="0">
                <a:solidFill>
                  <a:srgbClr val="3366FF"/>
                </a:solidFill>
              </a:rPr>
              <a:t>including 9 </a:t>
            </a:r>
            <a:r>
              <a:rPr lang="en-US" sz="3000" b="1" i="1" dirty="0" smtClean="0">
                <a:solidFill>
                  <a:srgbClr val="3366FF"/>
                </a:solidFill>
              </a:rPr>
              <a:t>of the past </a:t>
            </a:r>
            <a:r>
              <a:rPr lang="en-US" sz="3000" b="1" i="1" dirty="0" smtClean="0">
                <a:solidFill>
                  <a:srgbClr val="3366FF"/>
                </a:solidFill>
              </a:rPr>
              <a:t>12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000" b="1" dirty="0" smtClean="0">
              <a:solidFill>
                <a:srgbClr val="03690D"/>
              </a:solidFill>
            </a:endParaRP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sz="1600" dirty="0">
              <a:latin typeface="Palatino Linotype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+mn-lt"/>
              </a:rPr>
              <a:t>ED SBIR: Games Emerge</a:t>
            </a:r>
            <a: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</a:br>
            <a:endParaRPr lang="en-US" sz="24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31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Games for Learning out of ED SBIR </a:t>
            </a:r>
            <a:endParaRPr lang="en-US" sz="4000" dirty="0" smtClean="0"/>
          </a:p>
        </p:txBody>
      </p:sp>
      <p:sp>
        <p:nvSpPr>
          <p:cNvPr id="18435" name="Subtitle 2"/>
          <p:cNvSpPr>
            <a:spLocks noGrp="1"/>
          </p:cNvSpPr>
          <p:nvPr>
            <p:ph type="subTitle" idx="4294967295"/>
          </p:nvPr>
        </p:nvSpPr>
        <p:spPr>
          <a:xfrm>
            <a:off x="762000" y="1828800"/>
            <a:ext cx="7543800" cy="46482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sz="2400" b="1" dirty="0" smtClean="0">
              <a:solidFill>
                <a:srgbClr val="03690D"/>
              </a:solidFill>
            </a:endParaRPr>
          </a:p>
          <a:p>
            <a:pPr marL="0" indent="0" algn="l">
              <a:buNone/>
            </a:pPr>
            <a:endParaRPr lang="en-US" sz="2400" b="1" dirty="0" smtClean="0">
              <a:solidFill>
                <a:srgbClr val="000066"/>
              </a:solidFill>
              <a:latin typeface="Palatino Linotype" pitchFamily="18" charset="0"/>
              <a:cs typeface="Tahoma" pitchFamily="34" charset="0"/>
            </a:endParaRPr>
          </a:p>
          <a:p>
            <a:pPr marL="933450" lvl="1" indent="-533400">
              <a:buFont typeface="Wingdings" pitchFamily="2" charset="2"/>
              <a:buChar char="ü"/>
            </a:pPr>
            <a:endParaRPr lang="en-US" sz="2400" dirty="0" smtClean="0">
              <a:solidFill>
                <a:srgbClr val="CC3300"/>
              </a:solidFill>
              <a:latin typeface="Palatino Linotype" pitchFamily="18" charset="0"/>
              <a:cs typeface="Tahoma" pitchFamily="34" charset="0"/>
            </a:endParaRPr>
          </a:p>
          <a:p>
            <a:pPr marL="933450" lvl="1" indent="-533400">
              <a:buFontTx/>
              <a:buChar char="•"/>
            </a:pPr>
            <a:endParaRPr lang="en-US" sz="2400" dirty="0" smtClean="0">
              <a:solidFill>
                <a:srgbClr val="000066"/>
              </a:solidFill>
              <a:latin typeface="Palatino Linotype" pitchFamily="18" charset="0"/>
              <a:cs typeface="Tahoma" pitchFamily="34" charset="0"/>
            </a:endParaRPr>
          </a:p>
          <a:p>
            <a:pPr marL="933450" lvl="1" indent="-533400">
              <a:buFontTx/>
              <a:buChar char="•"/>
            </a:pPr>
            <a:endParaRPr lang="en-US" sz="2400" dirty="0" smtClean="0">
              <a:solidFill>
                <a:srgbClr val="000000"/>
              </a:solidFill>
              <a:latin typeface="Palatino Linotype" pitchFamily="18" charset="0"/>
              <a:cs typeface="Tahoma" pitchFamily="34" charset="0"/>
            </a:endParaRPr>
          </a:p>
          <a:p>
            <a:pPr marL="933450" lvl="1" indent="-533400"/>
            <a:endParaRPr lang="en-US" sz="2400" dirty="0" smtClean="0">
              <a:latin typeface="Palatino Linotyp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6" t="25893" r="27077" b="21411"/>
          <a:stretch>
            <a:fillRect/>
          </a:stretch>
        </p:blipFill>
        <p:spPr bwMode="auto">
          <a:xfrm>
            <a:off x="211160" y="2286000"/>
            <a:ext cx="2303440" cy="2202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1" t="30525" r="24712" b="20981"/>
          <a:stretch>
            <a:fillRect/>
          </a:stretch>
        </p:blipFill>
        <p:spPr bwMode="auto">
          <a:xfrm>
            <a:off x="6934200" y="1600200"/>
            <a:ext cx="2029304" cy="16888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36180" r="21974" b="34554"/>
          <a:stretch>
            <a:fillRect/>
          </a:stretch>
        </p:blipFill>
        <p:spPr bwMode="auto">
          <a:xfrm>
            <a:off x="2880357" y="1600200"/>
            <a:ext cx="3219975" cy="1327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1" t="35226" r="31519" b="35226"/>
          <a:stretch>
            <a:fillRect/>
          </a:stretch>
        </p:blipFill>
        <p:spPr bwMode="auto">
          <a:xfrm>
            <a:off x="2849877" y="3124200"/>
            <a:ext cx="2281238" cy="19068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17778" r="25000" b="30185"/>
          <a:stretch>
            <a:fillRect/>
          </a:stretch>
        </p:blipFill>
        <p:spPr bwMode="auto">
          <a:xfrm>
            <a:off x="7086600" y="5257800"/>
            <a:ext cx="1700452" cy="14095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4" t="20486" r="30191" b="23384"/>
          <a:stretch>
            <a:fillRect/>
          </a:stretch>
        </p:blipFill>
        <p:spPr bwMode="auto">
          <a:xfrm>
            <a:off x="304800" y="4800600"/>
            <a:ext cx="1485107" cy="18708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1" t="28120" r="27364" b="34129"/>
          <a:stretch>
            <a:fillRect/>
          </a:stretch>
        </p:blipFill>
        <p:spPr bwMode="auto">
          <a:xfrm>
            <a:off x="2057400" y="5334000"/>
            <a:ext cx="1598298" cy="12776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16083" r="22165" b="19725"/>
          <a:stretch/>
        </p:blipFill>
        <p:spPr bwMode="auto">
          <a:xfrm>
            <a:off x="4572000" y="5266810"/>
            <a:ext cx="1707037" cy="1591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9260" r="20277" b="20370"/>
          <a:stretch>
            <a:fillRect/>
          </a:stretch>
        </p:blipFill>
        <p:spPr bwMode="auto">
          <a:xfrm>
            <a:off x="5486400" y="3732676"/>
            <a:ext cx="1524000" cy="11885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581400"/>
            <a:ext cx="1717033" cy="87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76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ubtitle 2"/>
          <p:cNvSpPr>
            <a:spLocks noGrp="1"/>
          </p:cNvSpPr>
          <p:nvPr>
            <p:ph idx="1"/>
          </p:nvPr>
        </p:nvSpPr>
        <p:spPr>
          <a:xfrm>
            <a:off x="32428" y="1600200"/>
            <a:ext cx="9144000" cy="4678363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3600" b="1" i="1" dirty="0" smtClean="0">
                <a:solidFill>
                  <a:srgbClr val="002060"/>
                </a:solidFill>
              </a:rPr>
              <a:t>Some factors that drove games at ED SBIR:</a:t>
            </a:r>
            <a:endParaRPr lang="en-US" sz="3600" b="1" i="1" dirty="0" smtClean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0090"/>
                </a:solidFill>
              </a:rPr>
              <a:t>Technological </a:t>
            </a:r>
            <a:r>
              <a:rPr lang="en-US" sz="2400" b="1" dirty="0" smtClean="0">
                <a:solidFill>
                  <a:srgbClr val="000090"/>
                </a:solidFill>
              </a:rPr>
              <a:t>innovations – landscape changed forever </a:t>
            </a:r>
            <a:r>
              <a:rPr lang="en-US" sz="2400" b="1" dirty="0" smtClean="0">
                <a:solidFill>
                  <a:srgbClr val="000090"/>
                </a:solidFill>
              </a:rPr>
              <a:t>after</a:t>
            </a:r>
            <a:r>
              <a:rPr lang="en-US" sz="2400" b="1" dirty="0" smtClean="0">
                <a:solidFill>
                  <a:srgbClr val="000090"/>
                </a:solidFill>
              </a:rPr>
              <a:t> 2008 </a:t>
            </a:r>
            <a:endParaRPr lang="en-US" sz="2400" b="1" dirty="0" smtClean="0">
              <a:solidFill>
                <a:srgbClr val="000090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0090"/>
                </a:solidFill>
              </a:rPr>
              <a:t>M</a:t>
            </a:r>
            <a:r>
              <a:rPr lang="en-US" sz="2400" b="1" dirty="0" smtClean="0">
                <a:solidFill>
                  <a:srgbClr val="000090"/>
                </a:solidFill>
              </a:rPr>
              <a:t>arketplace index platforms - direct to consumers &amp; revenue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0090"/>
                </a:solidFill>
              </a:rPr>
              <a:t>The light finally went on!</a:t>
            </a:r>
          </a:p>
          <a:p>
            <a:pPr lvl="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Out </a:t>
            </a:r>
            <a:r>
              <a:rPr lang="en-US" sz="2000" b="1" dirty="0" smtClean="0">
                <a:solidFill>
                  <a:srgbClr val="000090"/>
                </a:solidFill>
              </a:rPr>
              <a:t>of school </a:t>
            </a:r>
            <a:r>
              <a:rPr lang="en-US" sz="2000" b="1" dirty="0" smtClean="0">
                <a:solidFill>
                  <a:srgbClr val="000090"/>
                </a:solidFill>
              </a:rPr>
              <a:t>consumers (parents) </a:t>
            </a:r>
            <a:r>
              <a:rPr lang="en-US" sz="2000" b="1" dirty="0" smtClean="0">
                <a:solidFill>
                  <a:srgbClr val="000090"/>
                </a:solidFill>
              </a:rPr>
              <a:t>looking for </a:t>
            </a:r>
            <a:r>
              <a:rPr lang="en-US" sz="2000" b="1" dirty="0" smtClean="0">
                <a:solidFill>
                  <a:srgbClr val="000090"/>
                </a:solidFill>
              </a:rPr>
              <a:t>quality</a:t>
            </a:r>
            <a:r>
              <a:rPr lang="en-US" sz="2000" b="1" dirty="0" smtClean="0">
                <a:solidFill>
                  <a:srgbClr val="000090"/>
                </a:solidFill>
              </a:rPr>
              <a:t> anytime/anywhere content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pPr lvl="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In school teachers looking to engage </a:t>
            </a:r>
            <a:r>
              <a:rPr lang="en-US" sz="2000" b="1" dirty="0" smtClean="0">
                <a:solidFill>
                  <a:srgbClr val="000090"/>
                </a:solidFill>
              </a:rPr>
              <a:t>students anyway possible - even games!</a:t>
            </a:r>
          </a:p>
          <a:p>
            <a:pPr lvl="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All kids play and love games!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0090"/>
                </a:solidFill>
              </a:rPr>
              <a:t>Here at ED SBIR, significant OUTREACH to the game developer community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0090"/>
                </a:solidFill>
              </a:rPr>
              <a:t>Gamers looking for bigger social impact than just entertainment, start partnering with education content experts and researchers.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0090"/>
                </a:solidFill>
              </a:rPr>
              <a:t>In 2013, ED SBIR partnered with DARPA SBIR on games-only solicitation.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600" b="1" i="1" dirty="0" smtClean="0">
                <a:solidFill>
                  <a:srgbClr val="03690D"/>
                </a:solidFill>
              </a:rPr>
              <a:t>Early successes build momentum…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sz="2400" b="1" dirty="0" smtClean="0">
              <a:solidFill>
                <a:srgbClr val="03690D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+mn-lt"/>
              </a:rPr>
              <a:t>ED SBIR</a:t>
            </a:r>
            <a:r>
              <a:rPr lang="en-US" sz="4800" dirty="0" smtClean="0">
                <a:latin typeface="+mn-lt"/>
              </a:rPr>
              <a:t>: </a:t>
            </a:r>
            <a:r>
              <a:rPr lang="en-US" sz="4800" b="1" i="1" dirty="0" smtClean="0">
                <a:latin typeface="+mn-lt"/>
              </a:rPr>
              <a:t>Why Games?  </a:t>
            </a:r>
            <a: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</a:br>
            <a:endParaRPr lang="en-US" sz="24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73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ubtitle 2"/>
          <p:cNvSpPr>
            <a:spLocks noGrp="1"/>
          </p:cNvSpPr>
          <p:nvPr>
            <p:ph idx="1"/>
          </p:nvPr>
        </p:nvSpPr>
        <p:spPr>
          <a:xfrm>
            <a:off x="-152400" y="1600200"/>
            <a:ext cx="9144000" cy="4525963"/>
          </a:xfrm>
        </p:spPr>
        <p:txBody>
          <a:bodyPr>
            <a:normAutofit/>
          </a:bodyPr>
          <a:lstStyle/>
          <a:p>
            <a:pPr marL="457200" lvl="1" indent="0" algn="ctr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400" b="1" u="sng" dirty="0" smtClean="0">
                <a:solidFill>
                  <a:srgbClr val="002060"/>
                </a:solidFill>
              </a:rPr>
              <a:t>Momentum Builder: ED SBIR Games Win Major Industry Awards</a:t>
            </a:r>
            <a:endParaRPr lang="en-US" sz="2400" b="1" i="1" dirty="0" smtClean="0">
              <a:solidFill>
                <a:srgbClr val="C00000"/>
              </a:solidFill>
            </a:endParaRP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sz="2400" b="1" dirty="0" smtClean="0">
              <a:solidFill>
                <a:srgbClr val="03690D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atin typeface="+mn-lt"/>
              </a:rPr>
              <a:t>ED SBIR</a:t>
            </a:r>
            <a:r>
              <a:rPr lang="en-US" sz="4800" b="1" dirty="0" smtClean="0">
                <a:latin typeface="+mn-lt"/>
              </a:rPr>
              <a:t>: Games Emerge </a:t>
            </a:r>
            <a: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Palatino Linotype" pitchFamily="18" charset="0"/>
              </a:rPr>
            </a:br>
            <a:endParaRPr lang="en-US" sz="24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4" name="Picture 9" descr="2013 National STEM Video Game Challe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1405233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SIIA Innovation Incub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67200"/>
            <a:ext cx="1828800" cy="115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The 28th Annual SIIA CODiE Award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19400"/>
            <a:ext cx="4191000" cy="93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1" t="55581" r="36716" b="40481"/>
          <a:stretch/>
        </p:blipFill>
        <p:spPr bwMode="auto">
          <a:xfrm>
            <a:off x="5105400" y="6067684"/>
            <a:ext cx="3810000" cy="7079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8766" t="13639" r="43110" b="12132"/>
          <a:stretch/>
        </p:blipFill>
        <p:spPr>
          <a:xfrm>
            <a:off x="1828800" y="5029200"/>
            <a:ext cx="1081434" cy="131600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4" t="20486" r="30191" b="23384"/>
          <a:stretch>
            <a:fillRect/>
          </a:stretch>
        </p:blipFill>
        <p:spPr bwMode="auto">
          <a:xfrm>
            <a:off x="1752600" y="2743200"/>
            <a:ext cx="846832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1" t="35226" r="31519" b="35226"/>
          <a:stretch>
            <a:fillRect/>
          </a:stretch>
        </p:blipFill>
        <p:spPr bwMode="auto">
          <a:xfrm>
            <a:off x="6553200" y="4038600"/>
            <a:ext cx="1002772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36180" r="21974" b="34554"/>
          <a:stretch>
            <a:fillRect/>
          </a:stretch>
        </p:blipFill>
        <p:spPr bwMode="auto">
          <a:xfrm>
            <a:off x="6858000" y="5181600"/>
            <a:ext cx="2033095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6" t="25893" r="27077" b="21411"/>
          <a:stretch>
            <a:fillRect/>
          </a:stretch>
        </p:blipFill>
        <p:spPr bwMode="auto">
          <a:xfrm>
            <a:off x="381000" y="5562600"/>
            <a:ext cx="1195319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16083" r="22165" b="19725"/>
          <a:stretch/>
        </p:blipFill>
        <p:spPr bwMode="auto">
          <a:xfrm>
            <a:off x="7696200" y="2743200"/>
            <a:ext cx="1298298" cy="1210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12264" t="26877" r="41338" b="59175"/>
          <a:stretch/>
        </p:blipFill>
        <p:spPr>
          <a:xfrm>
            <a:off x="2362200" y="4038600"/>
            <a:ext cx="4242654" cy="79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6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ES Sampl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16722</TotalTime>
  <Words>541</Words>
  <Application>Microsoft Macintosh PowerPoint</Application>
  <PresentationFormat>On-screen Show (4:3)</PresentationFormat>
  <Paragraphs>85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IES Sample Theme</vt:lpstr>
      <vt:lpstr>  ED SBIR Driving Games for Learning  US Department of Education, Institute of Education Sciences  Small Business Innovation Research program  Edward Metz, Ph.D.   </vt:lpstr>
      <vt:lpstr>     </vt:lpstr>
      <vt:lpstr>About SBIR </vt:lpstr>
      <vt:lpstr>About ED SBIR </vt:lpstr>
      <vt:lpstr>About ED SBIR </vt:lpstr>
      <vt:lpstr>PowerPoint Presentation</vt:lpstr>
      <vt:lpstr>Games for Learning out of ED SBIR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 SBIR DEMOS</vt:lpstr>
      <vt:lpstr>ED SBIR Video DEMOS</vt:lpstr>
      <vt:lpstr>ED SBIR Video Demos </vt:lpstr>
      <vt:lpstr>ED SBIR Demos </vt:lpstr>
      <vt:lpstr>Thank you!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smueller</dc:creator>
  <cp:lastModifiedBy>Ed Metz</cp:lastModifiedBy>
  <cp:revision>354</cp:revision>
  <cp:lastPrinted>2013-06-05T16:53:59Z</cp:lastPrinted>
  <dcterms:created xsi:type="dcterms:W3CDTF">2011-08-31T17:04:18Z</dcterms:created>
  <dcterms:modified xsi:type="dcterms:W3CDTF">2014-11-04T12:26:29Z</dcterms:modified>
</cp:coreProperties>
</file>