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59" r:id="rId4"/>
    <p:sldId id="272" r:id="rId5"/>
    <p:sldId id="285" r:id="rId6"/>
    <p:sldId id="286" r:id="rId7"/>
    <p:sldId id="287" r:id="rId8"/>
    <p:sldId id="282" r:id="rId9"/>
    <p:sldId id="288" r:id="rId10"/>
    <p:sldId id="277" r:id="rId11"/>
    <p:sldId id="268" r:id="rId12"/>
    <p:sldId id="289" r:id="rId13"/>
    <p:sldId id="291" r:id="rId14"/>
    <p:sldId id="292" r:id="rId15"/>
    <p:sldId id="293" r:id="rId16"/>
    <p:sldId id="294" r:id="rId17"/>
    <p:sldId id="295" r:id="rId18"/>
    <p:sldId id="290"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RL User" initial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D7CC"/>
    <a:srgbClr val="E9DED8"/>
    <a:srgbClr val="E9DED6"/>
    <a:srgbClr val="F7F3F0"/>
    <a:srgbClr val="3A5E87"/>
    <a:srgbClr val="734859"/>
    <a:srgbClr val="CCB6A3"/>
    <a:srgbClr val="6E9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8" autoAdjust="0"/>
  </p:normalViewPr>
  <p:slideViewPr>
    <p:cSldViewPr snapToGrid="0" snapToObjects="1">
      <p:cViewPr>
        <p:scale>
          <a:sx n="100" d="100"/>
          <a:sy n="100" d="100"/>
        </p:scale>
        <p:origin x="-2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8041E80-A070-4E41-A4CC-3C888AE5AC9A}" type="datetimeFigureOut">
              <a:rPr lang="en-US"/>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5C34B2B-8E03-42C3-AA45-D9CFA685F8FE}" type="slidenum">
              <a:rPr lang="en-US"/>
              <a:pPr/>
              <a:t>‹#›</a:t>
            </a:fld>
            <a:endParaRPr lang="en-US"/>
          </a:p>
        </p:txBody>
      </p:sp>
    </p:spTree>
    <p:extLst>
      <p:ext uri="{BB962C8B-B14F-4D97-AF65-F5344CB8AC3E}">
        <p14:creationId xmlns:p14="http://schemas.microsoft.com/office/powerpoint/2010/main" val="122017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34B2B-8E03-42C3-AA45-D9CFA685F8FE}" type="slidenum">
              <a:rPr lang="en-US" smtClean="0"/>
              <a:pPr/>
              <a:t>4</a:t>
            </a:fld>
            <a:endParaRPr lang="en-US"/>
          </a:p>
        </p:txBody>
      </p:sp>
    </p:spTree>
    <p:extLst>
      <p:ext uri="{BB962C8B-B14F-4D97-AF65-F5344CB8AC3E}">
        <p14:creationId xmlns:p14="http://schemas.microsoft.com/office/powerpoint/2010/main" val="101825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34B2B-8E03-42C3-AA45-D9CFA685F8FE}" type="slidenum">
              <a:rPr lang="en-US" smtClean="0"/>
              <a:pPr/>
              <a:t>6</a:t>
            </a:fld>
            <a:endParaRPr lang="en-US"/>
          </a:p>
        </p:txBody>
      </p:sp>
    </p:spTree>
    <p:extLst>
      <p:ext uri="{BB962C8B-B14F-4D97-AF65-F5344CB8AC3E}">
        <p14:creationId xmlns:p14="http://schemas.microsoft.com/office/powerpoint/2010/main" val="101825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34B2B-8E03-42C3-AA45-D9CFA685F8FE}" type="slidenum">
              <a:rPr lang="en-US" smtClean="0"/>
              <a:pPr/>
              <a:t>7</a:t>
            </a:fld>
            <a:endParaRPr lang="en-US"/>
          </a:p>
        </p:txBody>
      </p:sp>
    </p:spTree>
    <p:extLst>
      <p:ext uri="{BB962C8B-B14F-4D97-AF65-F5344CB8AC3E}">
        <p14:creationId xmlns:p14="http://schemas.microsoft.com/office/powerpoint/2010/main" val="101825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9151B10-C47D-4019-8DA5-164D2AF98B0B}"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5161D15-1047-45FE-871B-41CDEABD023D}" type="datetimeFigureOut">
              <a:rPr lang="en-US"/>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009192-C8D2-4DCF-861B-E8737E6682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2F5D4C-020C-45F1-AA07-E28C10E6B20C}" type="datetimeFigureOut">
              <a:rPr lang="en-US"/>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29A1C4-A1B4-4F17-98D5-DEDC758441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07BA98-D966-46B4-A366-8EAA867E81C8}" type="datetimeFigureOut">
              <a:rPr lang="en-US"/>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31D365-F287-4B95-A5B8-402D98C922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5FEC57-A567-40D6-AF67-38EED570F631}" type="datetimeFigureOut">
              <a:rPr lang="en-US"/>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E7BD4-BA20-486B-9B13-A4018C5882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8ED22BD-9875-4594-9193-0B9C7491EA3F}" type="datetimeFigureOut">
              <a:rPr lang="en-US"/>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3E08AC-53C4-425C-9451-2ED6585ED6B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4369F00-A160-44AD-BE6E-EE28FCE0271B}" type="datetimeFigureOut">
              <a:rPr lang="en-US"/>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D587C5-8426-4CFB-BE7D-07A157E5F1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F916AF-2AC6-469C-B858-BBFFC46C302B}" type="datetimeFigureOut">
              <a:rPr lang="en-US"/>
              <a:pPr/>
              <a:t>3/29/2013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89B0955-EB97-4F18-80DA-A1593B66FA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5AAC321-7FC6-4B56-9680-09EE39275A81}" type="datetimeFigureOut">
              <a:rPr lang="en-US"/>
              <a:pPr/>
              <a:t>3/29/2013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D1C2BBC-8160-4545-989F-9C5C15B9EC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D284644-3204-455F-B379-1F678901F2A8}" type="datetimeFigureOut">
              <a:rPr lang="en-US"/>
              <a:pPr/>
              <a:t>3/29/2013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6D641B1-6BA5-47BF-93DA-278E7E9765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9E2B244-16D8-48A9-863B-71BAB3AF6D47}" type="datetimeFigureOut">
              <a:rPr lang="en-US"/>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B804F2-CC63-4C86-BA24-91AC9FF494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0DCC9A-9670-49F6-AFAA-559EA9889651}" type="datetimeFigureOut">
              <a:rPr lang="en-US"/>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B69BD83-1446-47F9-8F73-3EECA9BC2F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089AA342-5155-478B-ABBE-9E3737240CF9}" type="datetimeFigureOut">
              <a:rPr lang="en-US"/>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09893B4E-AAA0-4952-A650-CE4A6F0071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education.magnet.fsu.edu/" TargetMode="External"/><Relationship Id="rId4" Type="http://schemas.openxmlformats.org/officeDocument/2006/relationships/hyperlink" Target="mailto:hughes@magnet.f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3" descr="CIRL-logo.png"/>
          <p:cNvPicPr>
            <a:picLocks noChangeAspect="1"/>
          </p:cNvPicPr>
          <p:nvPr/>
        </p:nvPicPr>
        <p:blipFill>
          <a:blip r:embed="rId3"/>
          <a:srcRect/>
          <a:stretch>
            <a:fillRect/>
          </a:stretch>
        </p:blipFill>
        <p:spPr bwMode="auto">
          <a:xfrm>
            <a:off x="245110" y="355344"/>
            <a:ext cx="1271270" cy="1100968"/>
          </a:xfrm>
          <a:prstGeom prst="rect">
            <a:avLst/>
          </a:prstGeom>
          <a:noFill/>
          <a:ln w="9525">
            <a:noFill/>
            <a:miter lim="800000"/>
            <a:headEnd/>
            <a:tailEnd/>
          </a:ln>
        </p:spPr>
      </p:pic>
      <p:sp>
        <p:nvSpPr>
          <p:cNvPr id="14339" name="Subtitle 2"/>
          <p:cNvSpPr>
            <a:spLocks noGrp="1"/>
          </p:cNvSpPr>
          <p:nvPr>
            <p:ph type="subTitle" idx="1"/>
          </p:nvPr>
        </p:nvSpPr>
        <p:spPr>
          <a:xfrm>
            <a:off x="0" y="1573255"/>
            <a:ext cx="9144000" cy="1563687"/>
          </a:xfrm>
        </p:spPr>
        <p:txBody>
          <a:bodyPr/>
          <a:lstStyle/>
          <a:p>
            <a:pPr eaLnBrk="1" hangingPunct="1"/>
            <a:r>
              <a:rPr lang="en-US" b="1" dirty="0" smtClean="0">
                <a:solidFill>
                  <a:schemeClr val="tx1"/>
                </a:solidFill>
                <a:latin typeface="Arial" pitchFamily="34" charset="0"/>
                <a:ea typeface="ＭＳ Ｐゴシック" charset="-128"/>
                <a:cs typeface="Arial" pitchFamily="34" charset="0"/>
              </a:rPr>
              <a:t>Longitudinal Tracking of K-16 Participants in STEM Education Programs at a National Lab</a:t>
            </a:r>
          </a:p>
          <a:p>
            <a:r>
              <a:rPr lang="en-US" sz="1400" dirty="0">
                <a:solidFill>
                  <a:schemeClr val="tx1"/>
                </a:solidFill>
                <a:latin typeface="Arial" pitchFamily="34" charset="0"/>
                <a:cs typeface="Arial" pitchFamily="34" charset="0"/>
              </a:rPr>
              <a:t>2013 MRS Spring Meeting, San Francisco, CA</a:t>
            </a:r>
          </a:p>
          <a:p>
            <a:r>
              <a:rPr lang="en-US" sz="1400" dirty="0">
                <a:solidFill>
                  <a:schemeClr val="tx1"/>
                </a:solidFill>
                <a:latin typeface="Arial" pitchFamily="34" charset="0"/>
                <a:cs typeface="Arial" pitchFamily="34" charset="0"/>
              </a:rPr>
              <a:t>Presentation Date: April 2, 2013 </a:t>
            </a:r>
          </a:p>
          <a:p>
            <a:r>
              <a:rPr lang="en-US" sz="1400" dirty="0">
                <a:solidFill>
                  <a:schemeClr val="tx1"/>
                </a:solidFill>
                <a:latin typeface="Arial" pitchFamily="34" charset="0"/>
                <a:cs typeface="Arial" pitchFamily="34" charset="0"/>
              </a:rPr>
              <a:t>Presentation Time: 2:15 PM to 3:15 PM</a:t>
            </a:r>
          </a:p>
          <a:p>
            <a:r>
              <a:rPr lang="en-US" sz="1400" dirty="0">
                <a:solidFill>
                  <a:schemeClr val="tx1"/>
                </a:solidFill>
                <a:latin typeface="Arial" pitchFamily="34" charset="0"/>
                <a:cs typeface="Arial" pitchFamily="34" charset="0"/>
              </a:rPr>
              <a:t>Roxanne Hughes, Ph.D.</a:t>
            </a:r>
          </a:p>
          <a:p>
            <a:r>
              <a:rPr lang="en-US" sz="1400" dirty="0">
                <a:solidFill>
                  <a:schemeClr val="tx1"/>
                </a:solidFill>
                <a:latin typeface="Arial" pitchFamily="34" charset="0"/>
                <a:cs typeface="Arial" pitchFamily="34" charset="0"/>
              </a:rPr>
              <a:t>Director, Center for Integrating Research &amp; Learning </a:t>
            </a:r>
          </a:p>
          <a:p>
            <a:r>
              <a:rPr lang="en-US" sz="1400" dirty="0">
                <a:solidFill>
                  <a:schemeClr val="tx1"/>
                </a:solidFill>
                <a:latin typeface="Arial" pitchFamily="34" charset="0"/>
                <a:cs typeface="Arial" pitchFamily="34" charset="0"/>
              </a:rPr>
              <a:t>National High Magnetic Field Laboratory</a:t>
            </a:r>
          </a:p>
          <a:p>
            <a:r>
              <a:rPr lang="en-US" sz="1400" dirty="0">
                <a:solidFill>
                  <a:schemeClr val="tx1"/>
                </a:solidFill>
                <a:latin typeface="Arial" pitchFamily="34" charset="0"/>
                <a:cs typeface="Arial" pitchFamily="34" charset="0"/>
                <a:hlinkClick r:id="rId4"/>
              </a:rPr>
              <a:t>hughes@magnet.fsu.edu</a:t>
            </a:r>
            <a:r>
              <a:rPr lang="en-US" sz="1400" dirty="0">
                <a:solidFill>
                  <a:schemeClr val="tx1"/>
                </a:solidFill>
                <a:latin typeface="Arial" pitchFamily="34" charset="0"/>
                <a:cs typeface="Arial" pitchFamily="34" charset="0"/>
              </a:rPr>
              <a:t> </a:t>
            </a:r>
          </a:p>
          <a:p>
            <a:r>
              <a:rPr lang="en-US" sz="1400" dirty="0">
                <a:solidFill>
                  <a:schemeClr val="tx1"/>
                </a:solidFill>
                <a:latin typeface="Arial" pitchFamily="34" charset="0"/>
                <a:cs typeface="Arial" pitchFamily="34" charset="0"/>
              </a:rPr>
              <a:t>1800 E. Paul Dirac Drive</a:t>
            </a:r>
          </a:p>
          <a:p>
            <a:r>
              <a:rPr lang="en-US" sz="1400" dirty="0">
                <a:solidFill>
                  <a:schemeClr val="tx1"/>
                </a:solidFill>
                <a:latin typeface="Arial" pitchFamily="34" charset="0"/>
                <a:cs typeface="Arial" pitchFamily="34" charset="0"/>
              </a:rPr>
              <a:t>Tallahassee, FL 32310 </a:t>
            </a:r>
          </a:p>
          <a:p>
            <a:r>
              <a:rPr lang="en-US" sz="1400" dirty="0">
                <a:solidFill>
                  <a:schemeClr val="tx1"/>
                </a:solidFill>
                <a:latin typeface="Arial" pitchFamily="34" charset="0"/>
                <a:cs typeface="Arial" pitchFamily="34" charset="0"/>
              </a:rPr>
              <a:t>850-645-8179</a:t>
            </a:r>
          </a:p>
          <a:p>
            <a:r>
              <a:rPr lang="en-US" sz="1400" dirty="0">
                <a:solidFill>
                  <a:schemeClr val="tx1"/>
                </a:solidFill>
                <a:latin typeface="Arial" pitchFamily="34" charset="0"/>
                <a:cs typeface="Arial" pitchFamily="34" charset="0"/>
              </a:rPr>
              <a:t>Fax:  850-644-5818</a:t>
            </a:r>
          </a:p>
          <a:p>
            <a:r>
              <a:rPr lang="en-US" sz="1400" dirty="0">
                <a:solidFill>
                  <a:schemeClr val="tx1"/>
                </a:solidFill>
                <a:latin typeface="Arial" pitchFamily="34" charset="0"/>
                <a:cs typeface="Arial" pitchFamily="34" charset="0"/>
                <a:hlinkClick r:id="rId5"/>
              </a:rPr>
              <a:t>http://education.magnet.fsu.edu</a:t>
            </a:r>
            <a:endParaRPr lang="en-US" sz="1400" dirty="0">
              <a:solidFill>
                <a:schemeClr val="tx1"/>
              </a:solidFill>
              <a:latin typeface="Arial" pitchFamily="34" charset="0"/>
              <a:cs typeface="Arial" pitchFamily="34" charset="0"/>
            </a:endParaRPr>
          </a:p>
          <a:p>
            <a:pPr eaLnBrk="1" hangingPunct="1"/>
            <a:endParaRPr lang="en-US" sz="2400" b="1" dirty="0" smtClean="0">
              <a:solidFill>
                <a:schemeClr val="tx1"/>
              </a:solidFill>
              <a:latin typeface="Arial" pitchFamily="34" charset="0"/>
              <a:ea typeface="ＭＳ Ｐゴシック" charset="-128"/>
              <a:cs typeface="Arial" pitchFamily="34" charset="0"/>
            </a:endParaRPr>
          </a:p>
        </p:txBody>
      </p:sp>
      <p:pic>
        <p:nvPicPr>
          <p:cNvPr id="4" name="Picture 3" descr="NHMFL.JPG"/>
          <p:cNvPicPr>
            <a:picLocks noChangeAspect="1"/>
          </p:cNvPicPr>
          <p:nvPr/>
        </p:nvPicPr>
        <p:blipFill>
          <a:blip r:embed="rId6" cstate="print"/>
          <a:stretch>
            <a:fillRect/>
          </a:stretch>
        </p:blipFill>
        <p:spPr>
          <a:xfrm>
            <a:off x="7795260" y="220028"/>
            <a:ext cx="1112520" cy="1102074"/>
          </a:xfrm>
          <a:prstGeom prst="rect">
            <a:avLst/>
          </a:prstGeom>
        </p:spPr>
      </p:pic>
      <p:sp>
        <p:nvSpPr>
          <p:cNvPr id="2" name="TextBox 1"/>
          <p:cNvSpPr txBox="1"/>
          <p:nvPr/>
        </p:nvSpPr>
        <p:spPr>
          <a:xfrm>
            <a:off x="152400" y="6004560"/>
            <a:ext cx="8831580" cy="523220"/>
          </a:xfrm>
          <a:prstGeom prst="rect">
            <a:avLst/>
          </a:prstGeom>
          <a:noFill/>
        </p:spPr>
        <p:txBody>
          <a:bodyPr wrap="square" rtlCol="0">
            <a:spAutoFit/>
          </a:bodyPr>
          <a:lstStyle/>
          <a:p>
            <a:r>
              <a:rPr lang="en-US" sz="1400" dirty="0"/>
              <a:t>This study was funded in part by the National Science Foundation Division of Materials Research through DMR 0654118 and by the National Science Foundation through Cooperative Agreement EEC 0812121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22263" y="3871913"/>
            <a:ext cx="3954462" cy="2663825"/>
          </a:xfrm>
          <a:prstGeom prst="rect">
            <a:avLst/>
          </a:prstGeom>
          <a:solidFill>
            <a:srgbClr val="E4D7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79" name="Picture 3" descr="REU-Diversity-graphs.png"/>
          <p:cNvPicPr>
            <a:picLocks noChangeAspect="1"/>
          </p:cNvPicPr>
          <p:nvPr/>
        </p:nvPicPr>
        <p:blipFill>
          <a:blip r:embed="rId3"/>
          <a:srcRect/>
          <a:stretch>
            <a:fillRect/>
          </a:stretch>
        </p:blipFill>
        <p:spPr bwMode="auto">
          <a:xfrm>
            <a:off x="346075" y="4375150"/>
            <a:ext cx="3703638" cy="1995488"/>
          </a:xfrm>
          <a:prstGeom prst="rect">
            <a:avLst/>
          </a:prstGeom>
          <a:noFill/>
          <a:ln w="9525">
            <a:noFill/>
            <a:miter lim="800000"/>
            <a:headEnd/>
            <a:tailEnd/>
          </a:ln>
        </p:spPr>
      </p:pic>
      <p:sp>
        <p:nvSpPr>
          <p:cNvPr id="24580" name="Content Placeholder 2"/>
          <p:cNvSpPr>
            <a:spLocks noGrp="1"/>
          </p:cNvSpPr>
          <p:nvPr>
            <p:ph idx="1"/>
          </p:nvPr>
        </p:nvSpPr>
        <p:spPr>
          <a:xfrm>
            <a:off x="339725" y="1554163"/>
            <a:ext cx="4071938" cy="909637"/>
          </a:xfrm>
        </p:spPr>
        <p:txBody>
          <a:bodyPr/>
          <a:lstStyle/>
          <a:p>
            <a:pPr marL="0" indent="0" eaLnBrk="1" hangingPunct="1">
              <a:spcBef>
                <a:spcPct val="0"/>
              </a:spcBef>
              <a:buFont typeface="Arial" pitchFamily="34" charset="0"/>
              <a:buNone/>
            </a:pPr>
            <a:r>
              <a:rPr lang="en-US" sz="1800" dirty="0" smtClean="0">
                <a:latin typeface="Arial" pitchFamily="34" charset="0"/>
                <a:ea typeface="ＭＳ Ｐゴシック" charset="-128"/>
                <a:cs typeface="Arial" pitchFamily="34" charset="0"/>
              </a:rPr>
              <a:t>Eight-week program matching </a:t>
            </a:r>
            <a:br>
              <a:rPr lang="en-US" sz="1800" dirty="0" smtClean="0">
                <a:latin typeface="Arial" pitchFamily="34" charset="0"/>
                <a:ea typeface="ＭＳ Ｐゴシック" charset="-128"/>
                <a:cs typeface="Arial" pitchFamily="34" charset="0"/>
              </a:rPr>
            </a:br>
            <a:r>
              <a:rPr lang="en-US" sz="1800" dirty="0" smtClean="0">
                <a:latin typeface="Arial" pitchFamily="34" charset="0"/>
                <a:ea typeface="ＭＳ Ｐゴシック" charset="-128"/>
                <a:cs typeface="Arial" pitchFamily="34" charset="0"/>
              </a:rPr>
              <a:t>highly qualified undergrads in STEM fields with </a:t>
            </a:r>
            <a:r>
              <a:rPr lang="en-US" sz="1800" dirty="0" err="1" smtClean="0">
                <a:latin typeface="Arial" pitchFamily="34" charset="0"/>
                <a:ea typeface="ＭＳ Ｐゴシック" charset="-128"/>
                <a:cs typeface="Arial" pitchFamily="34" charset="0"/>
              </a:rPr>
              <a:t>MagLab</a:t>
            </a:r>
            <a:r>
              <a:rPr lang="en-US" sz="1800" dirty="0" smtClean="0">
                <a:latin typeface="Arial" pitchFamily="34" charset="0"/>
                <a:ea typeface="ＭＳ Ｐゴシック" charset="-128"/>
                <a:cs typeface="Arial" pitchFamily="34" charset="0"/>
              </a:rPr>
              <a:t> scientists.</a:t>
            </a:r>
            <a:endParaRPr lang="en-US" sz="2000" b="1" dirty="0" smtClean="0">
              <a:latin typeface="Arial" pitchFamily="34" charset="0"/>
              <a:ea typeface="ＭＳ Ｐゴシック" charset="-128"/>
              <a:cs typeface="Arial" pitchFamily="34" charset="0"/>
            </a:endParaRPr>
          </a:p>
        </p:txBody>
      </p:sp>
      <p:pic>
        <p:nvPicPr>
          <p:cNvPr id="24581" name="Picture 5" descr="JasminWilson.jpg"/>
          <p:cNvPicPr>
            <a:picLocks noChangeAspect="1"/>
          </p:cNvPicPr>
          <p:nvPr/>
        </p:nvPicPr>
        <p:blipFill>
          <a:blip r:embed="rId4"/>
          <a:srcRect/>
          <a:stretch>
            <a:fillRect/>
          </a:stretch>
        </p:blipFill>
        <p:spPr bwMode="auto">
          <a:xfrm>
            <a:off x="4660900" y="182563"/>
            <a:ext cx="4489450" cy="6735762"/>
          </a:xfrm>
          <a:prstGeom prst="rect">
            <a:avLst/>
          </a:prstGeom>
          <a:noFill/>
          <a:ln w="9525">
            <a:noFill/>
            <a:miter lim="800000"/>
            <a:headEnd/>
            <a:tailEnd/>
          </a:ln>
        </p:spPr>
      </p:pic>
      <p:sp>
        <p:nvSpPr>
          <p:cNvPr id="8" name="Title 1"/>
          <p:cNvSpPr>
            <a:spLocks noGrp="1"/>
          </p:cNvSpPr>
          <p:nvPr>
            <p:ph type="title"/>
          </p:nvPr>
        </p:nvSpPr>
        <p:spPr>
          <a:xfrm>
            <a:off x="204788" y="2857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REU Program</a:t>
            </a:r>
          </a:p>
        </p:txBody>
      </p:sp>
      <p:sp>
        <p:nvSpPr>
          <p:cNvPr id="24583" name="TextBox 5"/>
          <p:cNvSpPr txBox="1">
            <a:spLocks noChangeArrowheads="1"/>
          </p:cNvSpPr>
          <p:nvPr/>
        </p:nvSpPr>
        <p:spPr bwMode="auto">
          <a:xfrm>
            <a:off x="322263" y="2505075"/>
            <a:ext cx="4057650" cy="923330"/>
          </a:xfrm>
          <a:prstGeom prst="rect">
            <a:avLst/>
          </a:prstGeom>
          <a:noFill/>
          <a:ln w="9525">
            <a:noFill/>
            <a:miter lim="800000"/>
            <a:headEnd/>
            <a:tailEnd/>
          </a:ln>
        </p:spPr>
        <p:txBody>
          <a:bodyPr>
            <a:spAutoFit/>
          </a:bodyPr>
          <a:lstStyle/>
          <a:p>
            <a:pPr marL="285750" indent="-285750">
              <a:buFont typeface="Arial" pitchFamily="34" charset="0"/>
              <a:buChar char="•"/>
            </a:pPr>
            <a:r>
              <a:rPr lang="en-US" dirty="0">
                <a:cs typeface="Arial" pitchFamily="34" charset="0"/>
              </a:rPr>
              <a:t>Since 1999, </a:t>
            </a:r>
            <a:r>
              <a:rPr lang="en-US" dirty="0" smtClean="0">
                <a:cs typeface="Arial" pitchFamily="34" charset="0"/>
              </a:rPr>
              <a:t>249 </a:t>
            </a:r>
            <a:r>
              <a:rPr lang="en-US" dirty="0">
                <a:cs typeface="Arial" pitchFamily="34" charset="0"/>
              </a:rPr>
              <a:t>students have participated.</a:t>
            </a:r>
          </a:p>
          <a:p>
            <a:pPr marL="285750" indent="-285750">
              <a:buFont typeface="Arial" pitchFamily="34" charset="0"/>
              <a:buChar char="•"/>
            </a:pPr>
            <a:endParaRPr lang="en-US" dirty="0">
              <a:cs typeface="Arial" pitchFamily="34" charset="0"/>
            </a:endParaRPr>
          </a:p>
        </p:txBody>
      </p:sp>
      <p:sp>
        <p:nvSpPr>
          <p:cNvPr id="24584" name="TextBox 6"/>
          <p:cNvSpPr txBox="1">
            <a:spLocks noChangeArrowheads="1"/>
          </p:cNvSpPr>
          <p:nvPr/>
        </p:nvSpPr>
        <p:spPr bwMode="auto">
          <a:xfrm>
            <a:off x="469900" y="3975100"/>
            <a:ext cx="2268538" cy="368300"/>
          </a:xfrm>
          <a:prstGeom prst="rect">
            <a:avLst/>
          </a:prstGeom>
          <a:noFill/>
          <a:ln w="9525">
            <a:noFill/>
            <a:miter lim="800000"/>
            <a:headEnd/>
            <a:tailEnd/>
          </a:ln>
        </p:spPr>
        <p:txBody>
          <a:bodyPr>
            <a:spAutoFit/>
          </a:bodyPr>
          <a:lstStyle/>
          <a:p>
            <a:r>
              <a:rPr lang="en-US" b="1">
                <a:latin typeface="Corbel" pitchFamily="34" charset="0"/>
              </a:rPr>
              <a:t>DIVERSITY STATS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4" descr="Graphs.jpg"/>
          <p:cNvPicPr>
            <a:picLocks noChangeAspect="1"/>
          </p:cNvPicPr>
          <p:nvPr/>
        </p:nvPicPr>
        <p:blipFill>
          <a:blip r:embed="rId4"/>
          <a:srcRect/>
          <a:stretch>
            <a:fillRect/>
          </a:stretch>
        </p:blipFill>
        <p:spPr bwMode="auto">
          <a:xfrm>
            <a:off x="1028700" y="952500"/>
            <a:ext cx="7389813" cy="5710238"/>
          </a:xfrm>
          <a:prstGeom prst="rect">
            <a:avLst/>
          </a:prstGeom>
          <a:noFill/>
          <a:ln w="9525">
            <a:noFill/>
            <a:miter lim="800000"/>
            <a:headEnd/>
            <a:tailEnd/>
          </a:ln>
        </p:spPr>
      </p:pic>
      <p:sp>
        <p:nvSpPr>
          <p:cNvPr id="25603" name="Content Placeholder 2"/>
          <p:cNvSpPr>
            <a:spLocks noGrp="1"/>
          </p:cNvSpPr>
          <p:nvPr>
            <p:ph idx="1"/>
          </p:nvPr>
        </p:nvSpPr>
        <p:spPr>
          <a:xfrm>
            <a:off x="388938" y="5386388"/>
            <a:ext cx="6900862" cy="1363662"/>
          </a:xfrm>
        </p:spPr>
        <p:txBody>
          <a:bodyPr/>
          <a:lstStyle/>
          <a:p>
            <a:pPr marL="0" indent="0" eaLnBrk="1" hangingPunct="1">
              <a:buFont typeface="Arial" pitchFamily="34" charset="0"/>
              <a:buNone/>
            </a:pPr>
            <a:r>
              <a:rPr lang="en-US" sz="1800" dirty="0" smtClean="0">
                <a:latin typeface="Arial" pitchFamily="34" charset="0"/>
                <a:ea typeface="ＭＳ Ｐゴシック" charset="-128"/>
                <a:cs typeface="Arial" pitchFamily="34" charset="0"/>
              </a:rPr>
              <a:t>Come </a:t>
            </a:r>
            <a:r>
              <a:rPr lang="en-US" sz="1800" dirty="0" smtClean="0">
                <a:latin typeface="Arial" pitchFamily="34" charset="0"/>
                <a:ea typeface="ＭＳ Ｐゴシック" charset="-128"/>
                <a:cs typeface="Arial" pitchFamily="34" charset="0"/>
              </a:rPr>
              <a:t>from colleges and</a:t>
            </a:r>
            <a:br>
              <a:rPr lang="en-US" sz="1800" dirty="0" smtClean="0">
                <a:latin typeface="Arial" pitchFamily="34" charset="0"/>
                <a:ea typeface="ＭＳ Ｐゴシック" charset="-128"/>
                <a:cs typeface="Arial" pitchFamily="34" charset="0"/>
              </a:rPr>
            </a:br>
            <a:r>
              <a:rPr lang="en-US" sz="1800" dirty="0" smtClean="0">
                <a:latin typeface="Arial" pitchFamily="34" charset="0"/>
                <a:ea typeface="ＭＳ Ｐゴシック" charset="-128"/>
                <a:cs typeface="Arial" pitchFamily="34" charset="0"/>
              </a:rPr>
              <a:t>universities all over the United States, with 2% (5)</a:t>
            </a:r>
            <a:br>
              <a:rPr lang="en-US" sz="1800" dirty="0" smtClean="0">
                <a:latin typeface="Arial" pitchFamily="34" charset="0"/>
                <a:ea typeface="ＭＳ Ｐゴシック" charset="-128"/>
                <a:cs typeface="Arial" pitchFamily="34" charset="0"/>
              </a:rPr>
            </a:br>
            <a:r>
              <a:rPr lang="en-US" sz="1800" dirty="0" smtClean="0">
                <a:latin typeface="Arial" pitchFamily="34" charset="0"/>
                <a:ea typeface="ＭＳ Ｐゴシック" charset="-128"/>
                <a:cs typeface="Arial" pitchFamily="34" charset="0"/>
              </a:rPr>
              <a:t>coming from outside the US. Only 13% (37) come</a:t>
            </a:r>
            <a:br>
              <a:rPr lang="en-US" sz="1800" dirty="0" smtClean="0">
                <a:latin typeface="Arial" pitchFamily="34" charset="0"/>
                <a:ea typeface="ＭＳ Ｐゴシック" charset="-128"/>
                <a:cs typeface="Arial" pitchFamily="34" charset="0"/>
              </a:rPr>
            </a:br>
            <a:r>
              <a:rPr lang="en-US" sz="1800" dirty="0" smtClean="0">
                <a:latin typeface="Arial" pitchFamily="34" charset="0"/>
                <a:ea typeface="ＭＳ Ｐゴシック" charset="-128"/>
                <a:cs typeface="Arial" pitchFamily="34" charset="0"/>
              </a:rPr>
              <a:t>from a school in the immediate vicinity of a </a:t>
            </a:r>
            <a:r>
              <a:rPr lang="en-US" sz="1800" dirty="0" err="1" smtClean="0">
                <a:latin typeface="Arial" pitchFamily="34" charset="0"/>
                <a:ea typeface="ＭＳ Ｐゴシック" charset="-128"/>
                <a:cs typeface="Arial" pitchFamily="34" charset="0"/>
              </a:rPr>
              <a:t>MagLab</a:t>
            </a:r>
            <a:r>
              <a:rPr lang="en-US" sz="1800" dirty="0" smtClean="0">
                <a:latin typeface="Arial" pitchFamily="34" charset="0"/>
                <a:ea typeface="ＭＳ Ｐゴシック" charset="-128"/>
                <a:cs typeface="Arial" pitchFamily="34" charset="0"/>
              </a:rPr>
              <a:t> site.</a:t>
            </a:r>
          </a:p>
        </p:txBody>
      </p:sp>
      <p:sp>
        <p:nvSpPr>
          <p:cNvPr id="8" name="Title 1"/>
          <p:cNvSpPr>
            <a:spLocks noGrp="1"/>
          </p:cNvSpPr>
          <p:nvPr>
            <p:ph type="title"/>
          </p:nvPr>
        </p:nvSpPr>
        <p:spPr>
          <a:xfrm>
            <a:off x="204788" y="2857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REU Home Institutions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04788" y="2857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Undergraduate Demographics</a:t>
            </a:r>
          </a:p>
        </p:txBody>
      </p:sp>
      <p:sp>
        <p:nvSpPr>
          <p:cNvPr id="2" name="Content Placeholder 1"/>
          <p:cNvSpPr>
            <a:spLocks noGrp="1"/>
          </p:cNvSpPr>
          <p:nvPr>
            <p:ph idx="1"/>
          </p:nvPr>
        </p:nvSpPr>
        <p:spPr>
          <a:xfrm>
            <a:off x="457200" y="1325564"/>
            <a:ext cx="8229600" cy="4800600"/>
          </a:xfrm>
        </p:spPr>
        <p:txBody>
          <a:bodyPr/>
          <a:lstStyle/>
          <a:p>
            <a:pPr eaLnBrk="1" hangingPunct="1">
              <a:lnSpc>
                <a:spcPct val="90000"/>
              </a:lnSpc>
            </a:pPr>
            <a:r>
              <a:rPr lang="en-US" sz="2000" dirty="0" smtClean="0">
                <a:latin typeface="Arial" pitchFamily="34" charset="0"/>
                <a:cs typeface="Arial" pitchFamily="34" charset="0"/>
              </a:rPr>
              <a:t>249 </a:t>
            </a:r>
            <a:r>
              <a:rPr lang="en-US" sz="2000" dirty="0">
                <a:latin typeface="Arial" pitchFamily="34" charset="0"/>
                <a:cs typeface="Arial" pitchFamily="34" charset="0"/>
              </a:rPr>
              <a:t>former REUs that we have been tracking from 1999 – 2012.</a:t>
            </a:r>
          </a:p>
          <a:p>
            <a:r>
              <a:rPr lang="en-US" sz="2000" dirty="0" smtClean="0">
                <a:latin typeface="Arial" pitchFamily="34" charset="0"/>
                <a:cs typeface="Arial" pitchFamily="34" charset="0"/>
              </a:rPr>
              <a:t>Undergraduate Institutions Represented (n= </a:t>
            </a:r>
            <a:r>
              <a:rPr lang="en-US" sz="2000" dirty="0" smtClean="0">
                <a:latin typeface="Arial" pitchFamily="34" charset="0"/>
                <a:cs typeface="Arial" pitchFamily="34" charset="0"/>
              </a:rPr>
              <a:t>249*)</a:t>
            </a:r>
            <a:endParaRPr lang="en-US" sz="2000" dirty="0" smtClean="0">
              <a:latin typeface="Arial" pitchFamily="34" charset="0"/>
              <a:cs typeface="Arial" pitchFamily="34" charset="0"/>
            </a:endParaRPr>
          </a:p>
          <a:p>
            <a:pPr lvl="1"/>
            <a:r>
              <a:rPr lang="en-US" sz="1600" dirty="0" smtClean="0">
                <a:latin typeface="Arial" pitchFamily="34" charset="0"/>
                <a:cs typeface="Arial" pitchFamily="34" charset="0"/>
              </a:rPr>
              <a:t>Research Institutions = 73%</a:t>
            </a:r>
          </a:p>
          <a:p>
            <a:pPr lvl="1"/>
            <a:r>
              <a:rPr lang="en-US" sz="1600" dirty="0" smtClean="0">
                <a:latin typeface="Arial" pitchFamily="34" charset="0"/>
                <a:cs typeface="Arial" pitchFamily="34" charset="0"/>
              </a:rPr>
              <a:t>Non-research institutions = 27%</a:t>
            </a:r>
          </a:p>
          <a:p>
            <a:pPr marL="457200" lvl="1" indent="0">
              <a:buNone/>
            </a:pP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Women’s colleges = 2.4%</a:t>
            </a:r>
          </a:p>
          <a:p>
            <a:pPr lvl="1"/>
            <a:r>
              <a:rPr lang="en-US" sz="1600" dirty="0" smtClean="0">
                <a:latin typeface="Arial" pitchFamily="34" charset="0"/>
                <a:cs typeface="Arial" pitchFamily="34" charset="0"/>
              </a:rPr>
              <a:t>HBCUs = 8.8%</a:t>
            </a:r>
          </a:p>
          <a:p>
            <a:pPr lvl="1"/>
            <a:r>
              <a:rPr lang="en-US" sz="1600" dirty="0" smtClean="0">
                <a:latin typeface="Arial" pitchFamily="34" charset="0"/>
                <a:cs typeface="Arial" pitchFamily="34" charset="0"/>
              </a:rPr>
              <a:t>HSIs = 11.2%</a:t>
            </a:r>
          </a:p>
          <a:p>
            <a:pPr marL="457200" lvl="1" indent="0">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Undergraduate STEM </a:t>
            </a:r>
            <a:r>
              <a:rPr lang="en-US" sz="2000" dirty="0">
                <a:latin typeface="Arial" pitchFamily="34" charset="0"/>
                <a:cs typeface="Arial" pitchFamily="34" charset="0"/>
              </a:rPr>
              <a:t>degrees </a:t>
            </a:r>
            <a:r>
              <a:rPr lang="en-US" sz="2000" dirty="0" smtClean="0">
                <a:latin typeface="Arial" pitchFamily="34" charset="0"/>
                <a:cs typeface="Arial" pitchFamily="34" charset="0"/>
              </a:rPr>
              <a:t>(144 </a:t>
            </a:r>
            <a:r>
              <a:rPr lang="en-US" sz="2000" dirty="0">
                <a:latin typeface="Arial" pitchFamily="34" charset="0"/>
                <a:cs typeface="Arial" pitchFamily="34" charset="0"/>
              </a:rPr>
              <a:t>have completed a bachelors in </a:t>
            </a:r>
            <a:r>
              <a:rPr lang="en-US" sz="2000" dirty="0" smtClean="0">
                <a:latin typeface="Arial" pitchFamily="34" charset="0"/>
                <a:cs typeface="Arial" pitchFamily="34" charset="0"/>
              </a:rPr>
              <a:t>STEM)</a:t>
            </a:r>
            <a:endParaRPr lang="en-US" sz="2000" dirty="0">
              <a:latin typeface="Arial" pitchFamily="34" charset="0"/>
              <a:cs typeface="Arial" pitchFamily="34" charset="0"/>
            </a:endParaRPr>
          </a:p>
          <a:p>
            <a:pPr lvl="1"/>
            <a:r>
              <a:rPr lang="en-US" sz="1600" dirty="0" smtClean="0">
                <a:latin typeface="Arial" pitchFamily="34" charset="0"/>
                <a:cs typeface="Arial" pitchFamily="34" charset="0"/>
              </a:rPr>
              <a:t>49% in physical sciences</a:t>
            </a:r>
          </a:p>
          <a:p>
            <a:pPr lvl="1"/>
            <a:r>
              <a:rPr lang="en-US" sz="1600" dirty="0" smtClean="0">
                <a:latin typeface="Arial" pitchFamily="34" charset="0"/>
                <a:cs typeface="Arial" pitchFamily="34" charset="0"/>
              </a:rPr>
              <a:t>32% in Engineering</a:t>
            </a:r>
          </a:p>
          <a:p>
            <a:pPr lvl="1"/>
            <a:r>
              <a:rPr lang="en-US" sz="1600" dirty="0" smtClean="0">
                <a:latin typeface="Arial" pitchFamily="34" charset="0"/>
                <a:cs typeface="Arial" pitchFamily="34" charset="0"/>
              </a:rPr>
              <a:t>16% in Natural Sciences</a:t>
            </a:r>
          </a:p>
          <a:p>
            <a:pPr lvl="1"/>
            <a:r>
              <a:rPr lang="en-US" sz="1600" dirty="0" smtClean="0">
                <a:latin typeface="Arial" pitchFamily="34" charset="0"/>
                <a:cs typeface="Arial" pitchFamily="34" charset="0"/>
              </a:rPr>
              <a:t>3% in Math/Computer </a:t>
            </a:r>
            <a:r>
              <a:rPr lang="en-US" sz="1600" dirty="0" smtClean="0">
                <a:latin typeface="Arial" pitchFamily="34" charset="0"/>
                <a:cs typeface="Arial" pitchFamily="34" charset="0"/>
              </a:rPr>
              <a:t>Science</a:t>
            </a:r>
            <a:endParaRPr lang="en-US" sz="16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3" name="TextBox 2"/>
          <p:cNvSpPr txBox="1"/>
          <p:nvPr/>
        </p:nvSpPr>
        <p:spPr>
          <a:xfrm>
            <a:off x="457200" y="6271260"/>
            <a:ext cx="7680960" cy="369332"/>
          </a:xfrm>
          <a:prstGeom prst="rect">
            <a:avLst/>
          </a:prstGeom>
          <a:noFill/>
        </p:spPr>
        <p:txBody>
          <a:bodyPr wrap="square" rtlCol="0">
            <a:spAutoFit/>
          </a:bodyPr>
          <a:lstStyle/>
          <a:p>
            <a:r>
              <a:rPr lang="en-US" dirty="0" smtClean="0"/>
              <a:t>*189 of the 249 have been part of the longitudinal tracking.</a:t>
            </a:r>
            <a:endParaRPr lang="en-US" dirty="0"/>
          </a:p>
        </p:txBody>
      </p:sp>
    </p:spTree>
    <p:extLst>
      <p:ext uri="{BB962C8B-B14F-4D97-AF65-F5344CB8AC3E}">
        <p14:creationId xmlns:p14="http://schemas.microsoft.com/office/powerpoint/2010/main" val="2214751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04788" y="2857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Degree attainment</a:t>
            </a:r>
          </a:p>
        </p:txBody>
      </p:sp>
      <p:sp>
        <p:nvSpPr>
          <p:cNvPr id="2" name="Content Placeholder 1"/>
          <p:cNvSpPr>
            <a:spLocks noGrp="1"/>
          </p:cNvSpPr>
          <p:nvPr>
            <p:ph idx="1"/>
          </p:nvPr>
        </p:nvSpPr>
        <p:spPr>
          <a:xfrm>
            <a:off x="457200" y="1325564"/>
            <a:ext cx="8229600" cy="4800600"/>
          </a:xfrm>
        </p:spPr>
        <p:txBody>
          <a:bodyPr/>
          <a:lstStyle/>
          <a:p>
            <a:r>
              <a:rPr lang="en-US" sz="2000" dirty="0">
                <a:latin typeface="Arial" pitchFamily="34" charset="0"/>
                <a:cs typeface="Arial" pitchFamily="34" charset="0"/>
              </a:rPr>
              <a:t>Current academic or professional status (n=189):</a:t>
            </a:r>
          </a:p>
          <a:p>
            <a:pPr lvl="1"/>
            <a:r>
              <a:rPr lang="en-US" sz="1600" dirty="0">
                <a:latin typeface="Arial" pitchFamily="34" charset="0"/>
                <a:cs typeface="Arial" pitchFamily="34" charset="0"/>
              </a:rPr>
              <a:t>38.6% are working in STEM professions</a:t>
            </a:r>
          </a:p>
          <a:p>
            <a:pPr lvl="1"/>
            <a:r>
              <a:rPr lang="en-US" sz="1600" dirty="0">
                <a:latin typeface="Arial" pitchFamily="34" charset="0"/>
                <a:cs typeface="Arial" pitchFamily="34" charset="0"/>
              </a:rPr>
              <a:t>3.7% are working in non-STEM professions</a:t>
            </a:r>
          </a:p>
          <a:p>
            <a:pPr lvl="1"/>
            <a:r>
              <a:rPr lang="en-US" sz="1600" dirty="0">
                <a:latin typeface="Arial" pitchFamily="34" charset="0"/>
                <a:cs typeface="Arial" pitchFamily="34" charset="0"/>
              </a:rPr>
              <a:t>25.4% are pursing Doctoral degrees in a STEM field</a:t>
            </a:r>
          </a:p>
          <a:p>
            <a:pPr lvl="1"/>
            <a:r>
              <a:rPr lang="en-US" sz="1600" dirty="0">
                <a:latin typeface="Arial" pitchFamily="34" charset="0"/>
                <a:cs typeface="Arial" pitchFamily="34" charset="0"/>
              </a:rPr>
              <a:t>8.5% are pursing Masters degrees in a STEM field</a:t>
            </a:r>
          </a:p>
          <a:p>
            <a:pPr lvl="1"/>
            <a:r>
              <a:rPr lang="en-US" sz="1600" dirty="0">
                <a:latin typeface="Arial" pitchFamily="34" charset="0"/>
                <a:cs typeface="Arial" pitchFamily="34" charset="0"/>
              </a:rPr>
              <a:t>23.8% are undergraduates pursing a bachelors in a STEM field</a:t>
            </a:r>
          </a:p>
          <a:p>
            <a:r>
              <a:rPr lang="en-US" sz="2000" dirty="0">
                <a:latin typeface="Arial" pitchFamily="34" charset="0"/>
                <a:cs typeface="Arial" pitchFamily="34" charset="0"/>
              </a:rPr>
              <a:t>Degree obtainment:</a:t>
            </a:r>
          </a:p>
          <a:p>
            <a:pPr lvl="1"/>
            <a:r>
              <a:rPr lang="en-US" sz="1600" dirty="0">
                <a:latin typeface="Arial" pitchFamily="34" charset="0"/>
                <a:cs typeface="Arial" pitchFamily="34" charset="0"/>
              </a:rPr>
              <a:t>Approximately 87% of our former REU participants have enrolled in a graduate program after completing their Bachelor of Science degree(s).</a:t>
            </a:r>
          </a:p>
          <a:p>
            <a:pPr lvl="1"/>
            <a:r>
              <a:rPr lang="en-US" sz="1600" dirty="0" smtClean="0">
                <a:latin typeface="Arial" pitchFamily="34" charset="0"/>
                <a:cs typeface="Arial" pitchFamily="34" charset="0"/>
              </a:rPr>
              <a:t>81 </a:t>
            </a:r>
            <a:r>
              <a:rPr lang="en-US" sz="1600" dirty="0">
                <a:latin typeface="Arial" pitchFamily="34" charset="0"/>
                <a:cs typeface="Arial" pitchFamily="34" charset="0"/>
              </a:rPr>
              <a:t>completed graduate degrees in STEM </a:t>
            </a:r>
            <a:r>
              <a:rPr lang="en-US" sz="1600" dirty="0" smtClean="0">
                <a:latin typeface="Arial" pitchFamily="34" charset="0"/>
                <a:cs typeface="Arial" pitchFamily="34" charset="0"/>
              </a:rPr>
              <a:t>fields</a:t>
            </a:r>
            <a:endParaRPr lang="en-US" sz="1600" dirty="0">
              <a:latin typeface="Arial" pitchFamily="34" charset="0"/>
              <a:cs typeface="Arial" pitchFamily="34" charset="0"/>
            </a:endParaRPr>
          </a:p>
          <a:p>
            <a:pPr lvl="2"/>
            <a:r>
              <a:rPr lang="en-US" sz="1600" dirty="0">
                <a:latin typeface="Arial" pitchFamily="34" charset="0"/>
                <a:cs typeface="Arial" pitchFamily="34" charset="0"/>
              </a:rPr>
              <a:t>48 Masters degrees</a:t>
            </a:r>
          </a:p>
          <a:p>
            <a:pPr lvl="2"/>
            <a:r>
              <a:rPr lang="en-US" sz="1600" dirty="0">
                <a:latin typeface="Arial" pitchFamily="34" charset="0"/>
                <a:cs typeface="Arial" pitchFamily="34" charset="0"/>
              </a:rPr>
              <a:t>33 Doctoral degrees</a:t>
            </a:r>
          </a:p>
          <a:p>
            <a:pPr lvl="2"/>
            <a:r>
              <a:rPr lang="en-US" sz="1600" dirty="0">
                <a:latin typeface="Arial" pitchFamily="34" charset="0"/>
                <a:cs typeface="Arial" pitchFamily="34" charset="0"/>
              </a:rPr>
              <a:t>only 5 non-STEM graduate degrees.  </a:t>
            </a:r>
          </a:p>
          <a:p>
            <a:pPr eaLnBrk="1" hangingPunct="1"/>
            <a:endParaRPr lang="en-US" sz="1600" dirty="0">
              <a:latin typeface="Arial" pitchFamily="34" charset="0"/>
              <a:ea typeface="ＭＳ Ｐゴシック" charset="-128"/>
              <a:cs typeface="Arial" pitchFamily="34" charset="0"/>
            </a:endParaRPr>
          </a:p>
          <a:p>
            <a:endParaRPr lang="en-US" sz="1600" dirty="0"/>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16443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04788" y="712470"/>
            <a:ext cx="8939212" cy="1039813"/>
          </a:xfrm>
        </p:spPr>
        <p:txBody>
          <a:bodyPr>
            <a:noAutofit/>
          </a:bodyPr>
          <a:lstStyle/>
          <a:p>
            <a:pPr algn="l"/>
            <a:r>
              <a:rPr lang="en-US" sz="3600" b="1" dirty="0">
                <a:latin typeface="Arial" pitchFamily="34" charset="0"/>
                <a:cs typeface="Arial" pitchFamily="34" charset="0"/>
              </a:rPr>
              <a:t>Demographics for Underrepresented Minorities in Science (URMs)</a:t>
            </a:r>
          </a:p>
        </p:txBody>
      </p:sp>
      <p:sp>
        <p:nvSpPr>
          <p:cNvPr id="2" name="Content Placeholder 1"/>
          <p:cNvSpPr>
            <a:spLocks noGrp="1"/>
          </p:cNvSpPr>
          <p:nvPr>
            <p:ph idx="1"/>
          </p:nvPr>
        </p:nvSpPr>
        <p:spPr>
          <a:xfrm>
            <a:off x="457200" y="1897064"/>
            <a:ext cx="8229600" cy="4800600"/>
          </a:xfrm>
        </p:spPr>
        <p:txBody>
          <a:bodyPr/>
          <a:lstStyle/>
          <a:p>
            <a:pPr lvl="1"/>
            <a:r>
              <a:rPr lang="en-US" dirty="0" smtClean="0">
                <a:latin typeface="Arial" pitchFamily="34" charset="0"/>
                <a:cs typeface="Arial" pitchFamily="34" charset="0"/>
              </a:rPr>
              <a:t>URMs </a:t>
            </a:r>
            <a:r>
              <a:rPr lang="en-US" dirty="0">
                <a:latin typeface="Arial" pitchFamily="34" charset="0"/>
                <a:cs typeface="Arial" pitchFamily="34" charset="0"/>
              </a:rPr>
              <a:t>in science include women, Native Americans, Hispanics, and African Americans. </a:t>
            </a:r>
          </a:p>
          <a:p>
            <a:pPr lvl="1"/>
            <a:r>
              <a:rPr lang="en-US" dirty="0">
                <a:latin typeface="Arial" pitchFamily="34" charset="0"/>
                <a:cs typeface="Arial" pitchFamily="34" charset="0"/>
              </a:rPr>
              <a:t>URM participants enrolled in a graduate program after completing their Bachelor of Science degree(s):</a:t>
            </a:r>
          </a:p>
          <a:p>
            <a:pPr lvl="2"/>
            <a:r>
              <a:rPr lang="en-US" sz="2800" dirty="0">
                <a:latin typeface="Arial" pitchFamily="34" charset="0"/>
                <a:cs typeface="Arial" pitchFamily="34" charset="0"/>
              </a:rPr>
              <a:t>81.3% of female participants</a:t>
            </a:r>
          </a:p>
          <a:p>
            <a:pPr lvl="2"/>
            <a:r>
              <a:rPr lang="en-US" sz="2800" dirty="0">
                <a:latin typeface="Arial" pitchFamily="34" charset="0"/>
                <a:cs typeface="Arial" pitchFamily="34" charset="0"/>
              </a:rPr>
              <a:t>61.5% of Hispanic American participants</a:t>
            </a:r>
          </a:p>
          <a:p>
            <a:pPr lvl="2"/>
            <a:r>
              <a:rPr lang="en-US" sz="2800" dirty="0">
                <a:latin typeface="Arial" pitchFamily="34" charset="0"/>
                <a:cs typeface="Arial" pitchFamily="34" charset="0"/>
              </a:rPr>
              <a:t>50.0% of African American participants</a:t>
            </a:r>
          </a:p>
          <a:p>
            <a:pPr lvl="2"/>
            <a:r>
              <a:rPr lang="en-US" sz="2800" dirty="0">
                <a:latin typeface="Arial" pitchFamily="34" charset="0"/>
                <a:cs typeface="Arial" pitchFamily="34" charset="0"/>
              </a:rPr>
              <a:t>40.0% of Native American participants</a:t>
            </a:r>
          </a:p>
          <a:p>
            <a:endParaRPr lang="en-US" sz="2800" dirty="0">
              <a:latin typeface="Arial" pitchFamily="34" charset="0"/>
              <a:cs typeface="Arial" pitchFamily="34" charset="0"/>
            </a:endParaRP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2107355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l" eaLnBrk="1" hangingPunct="1">
              <a:lnSpc>
                <a:spcPts val="5000"/>
              </a:lnSpc>
            </a:pPr>
            <a:r>
              <a:rPr lang="en-US" b="1" dirty="0" smtClean="0">
                <a:latin typeface="Corbel" pitchFamily="34" charset="0"/>
                <a:ea typeface="ＭＳ Ｐゴシック" charset="-128"/>
              </a:rPr>
              <a:t>Gender and Racial Demographics</a:t>
            </a:r>
          </a:p>
        </p:txBody>
      </p:sp>
      <p:sp>
        <p:nvSpPr>
          <p:cNvPr id="2" name="Content Placeholder 1"/>
          <p:cNvSpPr>
            <a:spLocks noGrp="1"/>
          </p:cNvSpPr>
          <p:nvPr>
            <p:ph sz="half" idx="1"/>
          </p:nvPr>
        </p:nvSpPr>
        <p:spPr>
          <a:xfrm>
            <a:off x="457200" y="1264920"/>
            <a:ext cx="4038600" cy="4861243"/>
          </a:xfrm>
        </p:spPr>
        <p:txBody>
          <a:bodyPr/>
          <a:lstStyle/>
          <a:p>
            <a:r>
              <a:rPr lang="en-US" sz="1600" dirty="0">
                <a:latin typeface="Arial" pitchFamily="34" charset="0"/>
                <a:cs typeface="Arial" pitchFamily="34" charset="0"/>
              </a:rPr>
              <a:t>Female REU participants enrolled in a graduate program (n=52):</a:t>
            </a:r>
          </a:p>
          <a:p>
            <a:pPr lvl="1"/>
            <a:r>
              <a:rPr lang="en-US" sz="1600" dirty="0">
                <a:latin typeface="Arial" pitchFamily="34" charset="0"/>
                <a:cs typeface="Arial" pitchFamily="34" charset="0"/>
              </a:rPr>
              <a:t>34.6% completed Doctoral degrees</a:t>
            </a:r>
          </a:p>
          <a:p>
            <a:pPr lvl="1"/>
            <a:r>
              <a:rPr lang="en-US" sz="1600" dirty="0">
                <a:latin typeface="Arial" pitchFamily="34" charset="0"/>
                <a:cs typeface="Arial" pitchFamily="34" charset="0"/>
              </a:rPr>
              <a:t>38.7% completed Master’s degrees</a:t>
            </a:r>
          </a:p>
          <a:p>
            <a:pPr lvl="1"/>
            <a:r>
              <a:rPr lang="en-US" sz="1600" dirty="0" smtClean="0">
                <a:latin typeface="Arial" pitchFamily="34" charset="0"/>
                <a:cs typeface="Arial" pitchFamily="34" charset="0"/>
              </a:rPr>
              <a:t>38.5</a:t>
            </a:r>
            <a:r>
              <a:rPr lang="en-US" sz="1600" dirty="0">
                <a:latin typeface="Arial" pitchFamily="34" charset="0"/>
                <a:cs typeface="Arial" pitchFamily="34" charset="0"/>
              </a:rPr>
              <a:t>% are currently pursuing Doctoral degrees </a:t>
            </a:r>
          </a:p>
          <a:p>
            <a:pPr lvl="1"/>
            <a:r>
              <a:rPr lang="en-US" sz="1600" dirty="0">
                <a:latin typeface="Arial" pitchFamily="34" charset="0"/>
                <a:cs typeface="Arial" pitchFamily="34" charset="0"/>
              </a:rPr>
              <a:t>9.6% are currently pursuing Master’s degrees</a:t>
            </a:r>
          </a:p>
          <a:p>
            <a:r>
              <a:rPr lang="en-US" sz="1600" dirty="0" smtClean="0">
                <a:latin typeface="Arial" pitchFamily="34" charset="0"/>
                <a:cs typeface="Arial" pitchFamily="34" charset="0"/>
              </a:rPr>
              <a:t>Graduate </a:t>
            </a:r>
            <a:r>
              <a:rPr lang="en-US" sz="1600" dirty="0">
                <a:latin typeface="Arial" pitchFamily="34" charset="0"/>
                <a:cs typeface="Arial" pitchFamily="34" charset="0"/>
              </a:rPr>
              <a:t>school enrollment by disciplinary field: </a:t>
            </a:r>
          </a:p>
          <a:p>
            <a:pPr lvl="1"/>
            <a:r>
              <a:rPr lang="en-US" sz="1600" dirty="0">
                <a:latin typeface="Arial" pitchFamily="34" charset="0"/>
                <a:cs typeface="Arial" pitchFamily="34" charset="0"/>
              </a:rPr>
              <a:t>42.3% Natural Sciences</a:t>
            </a:r>
          </a:p>
          <a:p>
            <a:pPr lvl="1"/>
            <a:r>
              <a:rPr lang="en-US" sz="1600" dirty="0">
                <a:latin typeface="Arial" pitchFamily="34" charset="0"/>
                <a:cs typeface="Arial" pitchFamily="34" charset="0"/>
              </a:rPr>
              <a:t>30.8% in Physical Sciences</a:t>
            </a:r>
          </a:p>
          <a:p>
            <a:pPr lvl="1"/>
            <a:r>
              <a:rPr lang="en-US" sz="1600" dirty="0">
                <a:latin typeface="Arial" pitchFamily="34" charset="0"/>
                <a:cs typeface="Arial" pitchFamily="34" charset="0"/>
              </a:rPr>
              <a:t>26.9% in Engineering disciplines </a:t>
            </a:r>
          </a:p>
          <a:p>
            <a:pPr lvl="1"/>
            <a:r>
              <a:rPr lang="en-US" sz="1600" dirty="0">
                <a:latin typeface="Arial" pitchFamily="34" charset="0"/>
                <a:cs typeface="Arial" pitchFamily="34" charset="0"/>
              </a:rPr>
              <a:t>  3.8% in non-STEM fields</a:t>
            </a:r>
          </a:p>
          <a:p>
            <a:pPr marL="0" indent="0" algn="ctr">
              <a:buNone/>
            </a:pPr>
            <a:endParaRPr lang="en-US" sz="1600" dirty="0" smtClean="0">
              <a:latin typeface="Arial" pitchFamily="34" charset="0"/>
              <a:cs typeface="Arial" pitchFamily="34" charset="0"/>
            </a:endParaRPr>
          </a:p>
          <a:p>
            <a:pPr marL="0" indent="0" algn="ctr">
              <a:buNone/>
            </a:pPr>
            <a:r>
              <a:rPr lang="en-US" sz="1600" dirty="0" smtClean="0">
                <a:latin typeface="Arial" pitchFamily="34" charset="0"/>
                <a:cs typeface="Arial" pitchFamily="34" charset="0"/>
              </a:rPr>
              <a:t>(</a:t>
            </a:r>
            <a:r>
              <a:rPr lang="en-US" sz="1600" dirty="0">
                <a:latin typeface="Arial" pitchFamily="34" charset="0"/>
                <a:cs typeface="Arial" pitchFamily="34" charset="0"/>
              </a:rPr>
              <a:t>2 Female REU participants completed both a Doctoral and Master’s degree) </a:t>
            </a:r>
          </a:p>
          <a:p>
            <a:endParaRPr lang="en-US" sz="1600" dirty="0"/>
          </a:p>
          <a:p>
            <a:endParaRPr lang="en-US" sz="1600" dirty="0">
              <a:latin typeface="Arial" pitchFamily="34" charset="0"/>
              <a:cs typeface="Arial" pitchFamily="34" charset="0"/>
            </a:endParaRPr>
          </a:p>
        </p:txBody>
      </p:sp>
      <p:sp>
        <p:nvSpPr>
          <p:cNvPr id="4" name="Content Placeholder 3"/>
          <p:cNvSpPr>
            <a:spLocks noGrp="1"/>
          </p:cNvSpPr>
          <p:nvPr>
            <p:ph sz="half" idx="2"/>
          </p:nvPr>
        </p:nvSpPr>
        <p:spPr>
          <a:xfrm>
            <a:off x="4648200" y="1264920"/>
            <a:ext cx="4038600" cy="4861243"/>
          </a:xfrm>
        </p:spPr>
        <p:txBody>
          <a:bodyPr/>
          <a:lstStyle/>
          <a:p>
            <a:r>
              <a:rPr lang="en-US" sz="1600" dirty="0">
                <a:latin typeface="Arial" pitchFamily="34" charset="0"/>
                <a:cs typeface="Arial" pitchFamily="34" charset="0"/>
              </a:rPr>
              <a:t>African American REU participants enrolled in a graduate program (n=10):</a:t>
            </a:r>
          </a:p>
          <a:p>
            <a:pPr lvl="1"/>
            <a:r>
              <a:rPr lang="en-US" sz="1600" dirty="0">
                <a:latin typeface="Arial" pitchFamily="34" charset="0"/>
                <a:cs typeface="Arial" pitchFamily="34" charset="0"/>
              </a:rPr>
              <a:t>20.0% completed Doctoral degrees</a:t>
            </a:r>
          </a:p>
          <a:p>
            <a:pPr lvl="1"/>
            <a:r>
              <a:rPr lang="en-US" sz="1600" dirty="0">
                <a:latin typeface="Arial" pitchFamily="34" charset="0"/>
                <a:cs typeface="Arial" pitchFamily="34" charset="0"/>
              </a:rPr>
              <a:t>50.0% completed Master’s degrees </a:t>
            </a:r>
          </a:p>
          <a:p>
            <a:pPr lvl="1"/>
            <a:r>
              <a:rPr lang="en-US" sz="1600" dirty="0" smtClean="0">
                <a:latin typeface="Arial" pitchFamily="34" charset="0"/>
                <a:cs typeface="Arial" pitchFamily="34" charset="0"/>
              </a:rPr>
              <a:t>1 </a:t>
            </a:r>
            <a:r>
              <a:rPr lang="en-US" sz="1600" dirty="0">
                <a:latin typeface="Arial" pitchFamily="34" charset="0"/>
                <a:cs typeface="Arial" pitchFamily="34" charset="0"/>
              </a:rPr>
              <a:t>African American REU participant currently pursuing a Doctoral degree </a:t>
            </a:r>
          </a:p>
          <a:p>
            <a:pPr lvl="1"/>
            <a:r>
              <a:rPr lang="en-US" sz="1600" dirty="0">
                <a:latin typeface="Arial" pitchFamily="34" charset="0"/>
                <a:cs typeface="Arial" pitchFamily="34" charset="0"/>
              </a:rPr>
              <a:t>20.0% are currently pursuing Master’s degrees</a:t>
            </a:r>
          </a:p>
          <a:p>
            <a:r>
              <a:rPr lang="en-US" sz="1600" dirty="0" smtClean="0">
                <a:latin typeface="Arial" pitchFamily="34" charset="0"/>
                <a:cs typeface="Arial" pitchFamily="34" charset="0"/>
              </a:rPr>
              <a:t>Graduate </a:t>
            </a:r>
            <a:r>
              <a:rPr lang="en-US" sz="1600" dirty="0">
                <a:latin typeface="Arial" pitchFamily="34" charset="0"/>
                <a:cs typeface="Arial" pitchFamily="34" charset="0"/>
              </a:rPr>
              <a:t>school enrollment by disciplinary field: </a:t>
            </a:r>
          </a:p>
          <a:p>
            <a:pPr lvl="1"/>
            <a:r>
              <a:rPr lang="en-US" sz="1600" dirty="0">
                <a:latin typeface="Arial" pitchFamily="34" charset="0"/>
                <a:cs typeface="Arial" pitchFamily="34" charset="0"/>
              </a:rPr>
              <a:t>50.0% in Engineering disciplines</a:t>
            </a:r>
          </a:p>
          <a:p>
            <a:pPr lvl="1"/>
            <a:r>
              <a:rPr lang="en-US" sz="1600" dirty="0">
                <a:latin typeface="Arial" pitchFamily="34" charset="0"/>
                <a:cs typeface="Arial" pitchFamily="34" charset="0"/>
              </a:rPr>
              <a:t>20.0% Natural Sciences</a:t>
            </a:r>
          </a:p>
          <a:p>
            <a:pPr lvl="1"/>
            <a:r>
              <a:rPr lang="en-US" sz="1600" dirty="0">
                <a:latin typeface="Arial" pitchFamily="34" charset="0"/>
                <a:cs typeface="Arial" pitchFamily="34" charset="0"/>
              </a:rPr>
              <a:t>10.0% in Physical Sciences</a:t>
            </a:r>
          </a:p>
          <a:p>
            <a:pPr lvl="1"/>
            <a:r>
              <a:rPr lang="en-US" sz="1600" dirty="0">
                <a:latin typeface="Arial" pitchFamily="34" charset="0"/>
                <a:cs typeface="Arial" pitchFamily="34" charset="0"/>
              </a:rPr>
              <a:t>10.0% in Mathematics</a:t>
            </a:r>
          </a:p>
          <a:p>
            <a:pPr lvl="1"/>
            <a:r>
              <a:rPr lang="en-US" sz="1600" dirty="0">
                <a:latin typeface="Arial" pitchFamily="34" charset="0"/>
                <a:cs typeface="Arial" pitchFamily="34" charset="0"/>
              </a:rPr>
              <a:t>10.0% in non-STEM fields</a:t>
            </a:r>
          </a:p>
          <a:p>
            <a:endParaRPr lang="en-US" dirty="0"/>
          </a:p>
        </p:txBody>
      </p:sp>
    </p:spTree>
    <p:extLst>
      <p:ext uri="{BB962C8B-B14F-4D97-AF65-F5344CB8AC3E}">
        <p14:creationId xmlns:p14="http://schemas.microsoft.com/office/powerpoint/2010/main" val="116681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l" eaLnBrk="1" hangingPunct="1">
              <a:lnSpc>
                <a:spcPts val="5000"/>
              </a:lnSpc>
            </a:pPr>
            <a:r>
              <a:rPr lang="en-US" b="1" dirty="0" smtClean="0">
                <a:latin typeface="Arial" pitchFamily="34" charset="0"/>
                <a:ea typeface="ＭＳ Ｐゴシック" charset="-128"/>
                <a:cs typeface="Arial" pitchFamily="34" charset="0"/>
              </a:rPr>
              <a:t>Racial and Ethnic Demographics</a:t>
            </a:r>
          </a:p>
        </p:txBody>
      </p:sp>
      <p:sp>
        <p:nvSpPr>
          <p:cNvPr id="2" name="Content Placeholder 1"/>
          <p:cNvSpPr>
            <a:spLocks noGrp="1"/>
          </p:cNvSpPr>
          <p:nvPr>
            <p:ph sz="half" idx="1"/>
          </p:nvPr>
        </p:nvSpPr>
        <p:spPr>
          <a:xfrm>
            <a:off x="457200" y="1264920"/>
            <a:ext cx="4038600" cy="4861243"/>
          </a:xfrm>
        </p:spPr>
        <p:txBody>
          <a:bodyPr/>
          <a:lstStyle/>
          <a:p>
            <a:r>
              <a:rPr lang="en-US" sz="1600" dirty="0">
                <a:latin typeface="Arial" pitchFamily="34" charset="0"/>
                <a:cs typeface="Arial" pitchFamily="34" charset="0"/>
              </a:rPr>
              <a:t>Hispanic American REU participants enrolled in a graduate program (n=16):</a:t>
            </a:r>
          </a:p>
          <a:p>
            <a:pPr lvl="1"/>
            <a:r>
              <a:rPr lang="en-US" sz="1600" dirty="0">
                <a:latin typeface="Arial" pitchFamily="34" charset="0"/>
                <a:cs typeface="Arial" pitchFamily="34" charset="0"/>
              </a:rPr>
              <a:t>1 Hispanic American participant completed a Doctoral degree</a:t>
            </a:r>
          </a:p>
          <a:p>
            <a:pPr lvl="1"/>
            <a:r>
              <a:rPr lang="en-US" sz="1600" dirty="0">
                <a:latin typeface="Arial" pitchFamily="34" charset="0"/>
                <a:cs typeface="Arial" pitchFamily="34" charset="0"/>
              </a:rPr>
              <a:t>43.8% completed Master’s degrees </a:t>
            </a:r>
          </a:p>
          <a:p>
            <a:pPr lvl="1"/>
            <a:r>
              <a:rPr lang="en-US" sz="1600" dirty="0" smtClean="0">
                <a:latin typeface="Arial" pitchFamily="34" charset="0"/>
                <a:cs typeface="Arial" pitchFamily="34" charset="0"/>
              </a:rPr>
              <a:t>50.0</a:t>
            </a:r>
            <a:r>
              <a:rPr lang="en-US" sz="1600" dirty="0">
                <a:latin typeface="Arial" pitchFamily="34" charset="0"/>
                <a:cs typeface="Arial" pitchFamily="34" charset="0"/>
              </a:rPr>
              <a:t>% are currently pursuing Doctoral degrees </a:t>
            </a:r>
          </a:p>
          <a:p>
            <a:pPr lvl="1"/>
            <a:r>
              <a:rPr lang="en-US" sz="1600" dirty="0">
                <a:latin typeface="Arial" pitchFamily="34" charset="0"/>
                <a:cs typeface="Arial" pitchFamily="34" charset="0"/>
              </a:rPr>
              <a:t>18.8% are currently pursuing Master’s degrees</a:t>
            </a:r>
          </a:p>
          <a:p>
            <a:r>
              <a:rPr lang="en-US" sz="1600" dirty="0" smtClean="0">
                <a:latin typeface="Arial" pitchFamily="34" charset="0"/>
                <a:cs typeface="Arial" pitchFamily="34" charset="0"/>
              </a:rPr>
              <a:t>Graduate </a:t>
            </a:r>
            <a:r>
              <a:rPr lang="en-US" sz="1600" dirty="0">
                <a:latin typeface="Arial" pitchFamily="34" charset="0"/>
                <a:cs typeface="Arial" pitchFamily="34" charset="0"/>
              </a:rPr>
              <a:t>school enrollment by disciplinary field: </a:t>
            </a:r>
          </a:p>
          <a:p>
            <a:pPr lvl="1"/>
            <a:r>
              <a:rPr lang="en-US" sz="1600" dirty="0">
                <a:latin typeface="Arial" pitchFamily="34" charset="0"/>
                <a:cs typeface="Arial" pitchFamily="34" charset="0"/>
              </a:rPr>
              <a:t>43.8% in Physical Sciences</a:t>
            </a:r>
          </a:p>
          <a:p>
            <a:pPr lvl="1"/>
            <a:r>
              <a:rPr lang="en-US" sz="1600" dirty="0">
                <a:latin typeface="Arial" pitchFamily="34" charset="0"/>
                <a:cs typeface="Arial" pitchFamily="34" charset="0"/>
              </a:rPr>
              <a:t>31.3% Natural Sciences </a:t>
            </a:r>
          </a:p>
          <a:p>
            <a:pPr lvl="1"/>
            <a:r>
              <a:rPr lang="en-US" sz="1600" dirty="0">
                <a:latin typeface="Arial" pitchFamily="34" charset="0"/>
                <a:cs typeface="Arial" pitchFamily="34" charset="0"/>
              </a:rPr>
              <a:t>25.0% in Engineering disciplines</a:t>
            </a:r>
          </a:p>
          <a:p>
            <a:pPr lvl="1"/>
            <a:r>
              <a:rPr lang="en-US" sz="1600" dirty="0">
                <a:latin typeface="Arial" pitchFamily="34" charset="0"/>
                <a:cs typeface="Arial" pitchFamily="34" charset="0"/>
              </a:rPr>
              <a:t>  6.3% in Mathematics</a:t>
            </a:r>
          </a:p>
          <a:p>
            <a:pPr lvl="1"/>
            <a:r>
              <a:rPr lang="en-US" sz="1600" dirty="0">
                <a:latin typeface="Arial" pitchFamily="34" charset="0"/>
                <a:cs typeface="Arial" pitchFamily="34" charset="0"/>
              </a:rPr>
              <a:t>  6.3% in non-STEM fields</a:t>
            </a:r>
          </a:p>
          <a:p>
            <a:pPr marL="0" indent="0" algn="ctr">
              <a:buNone/>
            </a:pPr>
            <a:endParaRPr lang="en-US" sz="1600" dirty="0" smtClean="0">
              <a:latin typeface="Arial" pitchFamily="34" charset="0"/>
              <a:cs typeface="Arial" pitchFamily="34" charset="0"/>
            </a:endParaRPr>
          </a:p>
          <a:p>
            <a:pPr marL="0" indent="0" algn="ctr">
              <a:buNone/>
            </a:pPr>
            <a:r>
              <a:rPr lang="en-US" sz="1600" dirty="0" smtClean="0">
                <a:latin typeface="Arial" pitchFamily="34" charset="0"/>
                <a:cs typeface="Arial" pitchFamily="34" charset="0"/>
              </a:rPr>
              <a:t>(</a:t>
            </a:r>
            <a:r>
              <a:rPr lang="en-US" sz="1600" dirty="0">
                <a:latin typeface="Arial" pitchFamily="34" charset="0"/>
                <a:cs typeface="Arial" pitchFamily="34" charset="0"/>
              </a:rPr>
              <a:t>1 Hispanic REU participant completed both a Doctoral and Master’s degree) </a:t>
            </a:r>
          </a:p>
          <a:p>
            <a:endParaRPr lang="en-US" sz="1600" dirty="0"/>
          </a:p>
          <a:p>
            <a:endParaRPr lang="en-US" sz="1600" dirty="0">
              <a:latin typeface="Arial" pitchFamily="34" charset="0"/>
              <a:cs typeface="Arial" pitchFamily="34" charset="0"/>
            </a:endParaRPr>
          </a:p>
        </p:txBody>
      </p:sp>
      <p:sp>
        <p:nvSpPr>
          <p:cNvPr id="4" name="Content Placeholder 3"/>
          <p:cNvSpPr>
            <a:spLocks noGrp="1"/>
          </p:cNvSpPr>
          <p:nvPr>
            <p:ph sz="half" idx="2"/>
          </p:nvPr>
        </p:nvSpPr>
        <p:spPr>
          <a:xfrm>
            <a:off x="4648200" y="1264920"/>
            <a:ext cx="4038600" cy="4861243"/>
          </a:xfrm>
        </p:spPr>
        <p:txBody>
          <a:bodyPr/>
          <a:lstStyle/>
          <a:p>
            <a:r>
              <a:rPr lang="en-US" sz="1600" dirty="0">
                <a:latin typeface="Arial" pitchFamily="34" charset="0"/>
                <a:cs typeface="Arial" pitchFamily="34" charset="0"/>
              </a:rPr>
              <a:t>Native American REU participants enrolled in a graduate program (n=2):</a:t>
            </a:r>
          </a:p>
          <a:p>
            <a:pPr lvl="1"/>
            <a:r>
              <a:rPr lang="en-US" sz="1600" dirty="0">
                <a:latin typeface="Arial" pitchFamily="34" charset="0"/>
                <a:cs typeface="Arial" pitchFamily="34" charset="0"/>
              </a:rPr>
              <a:t>1 Native American participant has completed a Doctoral degree</a:t>
            </a:r>
          </a:p>
          <a:p>
            <a:pPr lvl="1"/>
            <a:r>
              <a:rPr lang="en-US" sz="1600" dirty="0">
                <a:latin typeface="Arial" pitchFamily="34" charset="0"/>
                <a:cs typeface="Arial" pitchFamily="34" charset="0"/>
              </a:rPr>
              <a:t>1 Native American participant has completed a Master’s degree</a:t>
            </a:r>
          </a:p>
          <a:p>
            <a:pPr lvl="1"/>
            <a:endParaRPr lang="en-US" sz="1600" dirty="0" smtClean="0">
              <a:latin typeface="Arial" pitchFamily="34" charset="0"/>
              <a:cs typeface="Arial" pitchFamily="34" charset="0"/>
            </a:endParaRPr>
          </a:p>
          <a:p>
            <a:pPr lvl="1"/>
            <a:endParaRPr lang="en-US" sz="1600" dirty="0">
              <a:latin typeface="Arial" pitchFamily="34" charset="0"/>
              <a:cs typeface="Arial" pitchFamily="34" charset="0"/>
            </a:endParaRPr>
          </a:p>
          <a:p>
            <a:pPr lvl="1"/>
            <a:endParaRPr lang="en-US" sz="1600" dirty="0" smtClean="0">
              <a:latin typeface="Arial" pitchFamily="34" charset="0"/>
              <a:cs typeface="Arial" pitchFamily="34" charset="0"/>
            </a:endParaRPr>
          </a:p>
          <a:p>
            <a:pPr lvl="1"/>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Graduate </a:t>
            </a:r>
            <a:r>
              <a:rPr lang="en-US" sz="1600" dirty="0">
                <a:latin typeface="Arial" pitchFamily="34" charset="0"/>
                <a:cs typeface="Arial" pitchFamily="34" charset="0"/>
              </a:rPr>
              <a:t>school enrollment by disciplinary field:</a:t>
            </a:r>
          </a:p>
          <a:p>
            <a:pPr lvl="1"/>
            <a:r>
              <a:rPr lang="en-US" sz="1600" dirty="0">
                <a:latin typeface="Arial" pitchFamily="34" charset="0"/>
                <a:cs typeface="Arial" pitchFamily="34" charset="0"/>
              </a:rPr>
              <a:t>Both (100%) in Natural Sciences</a:t>
            </a:r>
          </a:p>
          <a:p>
            <a:endParaRPr lang="en-US" dirty="0"/>
          </a:p>
        </p:txBody>
      </p:sp>
    </p:spTree>
    <p:extLst>
      <p:ext uri="{BB962C8B-B14F-4D97-AF65-F5344CB8AC3E}">
        <p14:creationId xmlns:p14="http://schemas.microsoft.com/office/powerpoint/2010/main" val="3440991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Data Analysis</a:t>
            </a:r>
          </a:p>
        </p:txBody>
      </p:sp>
      <p:sp>
        <p:nvSpPr>
          <p:cNvPr id="6" name="Content Placeholder 5"/>
          <p:cNvSpPr>
            <a:spLocks noGrp="1"/>
          </p:cNvSpPr>
          <p:nvPr>
            <p:ph idx="1"/>
          </p:nvPr>
        </p:nvSpPr>
        <p:spPr/>
        <p:txBody>
          <a:bodyPr/>
          <a:lstStyle/>
          <a:p>
            <a:r>
              <a:rPr lang="en-US" sz="1800" dirty="0">
                <a:latin typeface="Arial" pitchFamily="34" charset="0"/>
                <a:cs typeface="Arial" pitchFamily="34" charset="0"/>
              </a:rPr>
              <a:t>Difference in independent means test (T-tests) </a:t>
            </a:r>
          </a:p>
          <a:p>
            <a:pPr lvl="1"/>
            <a:r>
              <a:rPr lang="en-US" sz="1800" dirty="0">
                <a:latin typeface="Arial" pitchFamily="34" charset="0"/>
                <a:cs typeface="Arial" pitchFamily="34" charset="0"/>
              </a:rPr>
              <a:t>Gender</a:t>
            </a:r>
          </a:p>
          <a:p>
            <a:pPr lvl="2"/>
            <a:r>
              <a:rPr lang="en-US" sz="1800" dirty="0">
                <a:latin typeface="Arial" pitchFamily="34" charset="0"/>
                <a:cs typeface="Arial" pitchFamily="34" charset="0"/>
              </a:rPr>
              <a:t>Marginally more women completed Doctoral degrees (t=1.813; </a:t>
            </a:r>
            <a:r>
              <a:rPr lang="en-US" sz="1800" dirty="0" smtClean="0">
                <a:latin typeface="Arial" pitchFamily="34" charset="0"/>
                <a:cs typeface="Arial" pitchFamily="34" charset="0"/>
              </a:rPr>
              <a:t>p=0.085</a:t>
            </a:r>
            <a:r>
              <a:rPr lang="en-US" sz="1800" dirty="0">
                <a:latin typeface="Arial" pitchFamily="34" charset="0"/>
                <a:cs typeface="Arial" pitchFamily="34" charset="0"/>
              </a:rPr>
              <a:t>)</a:t>
            </a:r>
          </a:p>
          <a:p>
            <a:pPr marL="530352" lvl="2" indent="0">
              <a:buNone/>
            </a:pPr>
            <a:endParaRPr lang="en-US" sz="1800" dirty="0">
              <a:latin typeface="Arial" pitchFamily="34" charset="0"/>
              <a:cs typeface="Arial" pitchFamily="34" charset="0"/>
            </a:endParaRPr>
          </a:p>
          <a:p>
            <a:pPr lvl="1"/>
            <a:r>
              <a:rPr lang="en-US" sz="1800" dirty="0">
                <a:latin typeface="Arial" pitchFamily="34" charset="0"/>
                <a:cs typeface="Arial" pitchFamily="34" charset="0"/>
              </a:rPr>
              <a:t>Research vs. non-research institutions</a:t>
            </a:r>
          </a:p>
          <a:p>
            <a:pPr lvl="2"/>
            <a:r>
              <a:rPr lang="en-US" sz="1800" dirty="0">
                <a:latin typeface="Arial" pitchFamily="34" charset="0"/>
                <a:cs typeface="Arial" pitchFamily="34" charset="0"/>
              </a:rPr>
              <a:t>Significantly more students from research institutions had publications stemming from their REU experience (t=2.308; </a:t>
            </a:r>
            <a:r>
              <a:rPr lang="en-US" sz="1800" dirty="0" smtClean="0">
                <a:latin typeface="Arial" pitchFamily="34" charset="0"/>
                <a:cs typeface="Arial" pitchFamily="34" charset="0"/>
              </a:rPr>
              <a:t>p=0.022</a:t>
            </a:r>
            <a:r>
              <a:rPr lang="en-US" sz="1800" dirty="0">
                <a:latin typeface="Arial" pitchFamily="34" charset="0"/>
                <a:cs typeface="Arial" pitchFamily="34" charset="0"/>
              </a:rPr>
              <a:t>) than students from non-research institutions</a:t>
            </a:r>
          </a:p>
          <a:p>
            <a:pPr lvl="1"/>
            <a:r>
              <a:rPr lang="en-US" sz="1800" dirty="0" smtClean="0">
                <a:latin typeface="Arial" pitchFamily="34" charset="0"/>
                <a:cs typeface="Arial" pitchFamily="34" charset="0"/>
              </a:rPr>
              <a:t>One of our graduate students is exploring these results more fully in his dissertation</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735056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2" name="Content Placeholder 2"/>
          <p:cNvSpPr>
            <a:spLocks noGrp="1"/>
          </p:cNvSpPr>
          <p:nvPr>
            <p:ph idx="1"/>
          </p:nvPr>
        </p:nvSpPr>
        <p:spPr>
          <a:xfrm>
            <a:off x="338138" y="1715453"/>
            <a:ext cx="8461375" cy="3252787"/>
          </a:xfrm>
        </p:spPr>
        <p:txBody>
          <a:bodyPr/>
          <a:lstStyle/>
          <a:p>
            <a:pPr eaLnBrk="1" hangingPunct="1">
              <a:lnSpc>
                <a:spcPct val="90000"/>
              </a:lnSpc>
            </a:pPr>
            <a:r>
              <a:rPr lang="en-US" sz="2000" dirty="0">
                <a:solidFill>
                  <a:srgbClr val="000000"/>
                </a:solidFill>
                <a:latin typeface="Arial" pitchFamily="34" charset="0"/>
                <a:ea typeface="ＭＳ Ｐゴシック" charset="-128"/>
                <a:cs typeface="Arial" pitchFamily="34" charset="0"/>
              </a:rPr>
              <a:t>CIRL grad students </a:t>
            </a:r>
            <a:r>
              <a:rPr lang="en-US" sz="2000" dirty="0" smtClean="0">
                <a:solidFill>
                  <a:srgbClr val="000000"/>
                </a:solidFill>
                <a:latin typeface="Arial" pitchFamily="34" charset="0"/>
                <a:ea typeface="ＭＳ Ｐゴシック" charset="-128"/>
                <a:cs typeface="Arial" pitchFamily="34" charset="0"/>
              </a:rPr>
              <a:t>conduct </a:t>
            </a:r>
            <a:r>
              <a:rPr lang="en-US" sz="2000" dirty="0">
                <a:solidFill>
                  <a:srgbClr val="000000"/>
                </a:solidFill>
                <a:latin typeface="Arial" pitchFamily="34" charset="0"/>
                <a:ea typeface="ＭＳ Ｐゴシック" charset="-128"/>
                <a:cs typeface="Arial" pitchFamily="34" charset="0"/>
              </a:rPr>
              <a:t>research and evaluation on all of our </a:t>
            </a:r>
            <a:r>
              <a:rPr lang="en-US" sz="2000" dirty="0" smtClean="0">
                <a:solidFill>
                  <a:srgbClr val="000000"/>
                </a:solidFill>
                <a:latin typeface="Arial" pitchFamily="34" charset="0"/>
                <a:ea typeface="ＭＳ Ｐゴシック" charset="-128"/>
                <a:cs typeface="Arial" pitchFamily="34" charset="0"/>
              </a:rPr>
              <a:t>programming</a:t>
            </a:r>
          </a:p>
          <a:p>
            <a:pPr eaLnBrk="1" hangingPunct="1">
              <a:lnSpc>
                <a:spcPct val="90000"/>
              </a:lnSpc>
            </a:pPr>
            <a:endParaRPr lang="en-US" sz="2000" dirty="0">
              <a:solidFill>
                <a:srgbClr val="000000"/>
              </a:solidFill>
              <a:latin typeface="Arial" pitchFamily="34" charset="0"/>
              <a:ea typeface="ＭＳ Ｐゴシック" charset="-128"/>
              <a:cs typeface="Arial" pitchFamily="34" charset="0"/>
            </a:endParaRPr>
          </a:p>
          <a:p>
            <a:pPr eaLnBrk="1" hangingPunct="1">
              <a:lnSpc>
                <a:spcPct val="90000"/>
              </a:lnSpc>
            </a:pPr>
            <a:r>
              <a:rPr lang="en-US" sz="2000" dirty="0">
                <a:solidFill>
                  <a:srgbClr val="000000"/>
                </a:solidFill>
                <a:latin typeface="Arial" pitchFamily="34" charset="0"/>
                <a:ea typeface="ＭＳ Ｐゴシック" charset="-128"/>
                <a:cs typeface="Arial" pitchFamily="34" charset="0"/>
              </a:rPr>
              <a:t>These efforts allow CIRL to stand out among other informal education agencies housed within National </a:t>
            </a:r>
            <a:r>
              <a:rPr lang="en-US" sz="2000" dirty="0" smtClean="0">
                <a:solidFill>
                  <a:srgbClr val="000000"/>
                </a:solidFill>
                <a:latin typeface="Arial" pitchFamily="34" charset="0"/>
                <a:ea typeface="ＭＳ Ｐゴシック" charset="-128"/>
                <a:cs typeface="Arial" pitchFamily="34" charset="0"/>
              </a:rPr>
              <a:t>Labs</a:t>
            </a:r>
          </a:p>
          <a:p>
            <a:pPr eaLnBrk="1" hangingPunct="1">
              <a:lnSpc>
                <a:spcPct val="90000"/>
              </a:lnSpc>
            </a:pPr>
            <a:endParaRPr lang="en-US" sz="2000" dirty="0" smtClean="0">
              <a:latin typeface="Arial" pitchFamily="34" charset="0"/>
              <a:cs typeface="Arial" pitchFamily="34" charset="0"/>
            </a:endParaRPr>
          </a:p>
          <a:p>
            <a:pPr eaLnBrk="1" hangingPunct="1">
              <a:lnSpc>
                <a:spcPct val="90000"/>
              </a:lnSpc>
            </a:pPr>
            <a:r>
              <a:rPr lang="en-US" sz="2000" dirty="0" smtClean="0">
                <a:latin typeface="Arial" pitchFamily="34" charset="0"/>
                <a:cs typeface="Arial" pitchFamily="34" charset="0"/>
              </a:rPr>
              <a:t>The </a:t>
            </a:r>
            <a:r>
              <a:rPr lang="en-US" sz="2000" dirty="0">
                <a:latin typeface="Arial" pitchFamily="34" charset="0"/>
                <a:cs typeface="Arial" pitchFamily="34" charset="0"/>
              </a:rPr>
              <a:t>results of these trajectory studies indicate that exposing K-16 students and K-12 teachers to authentic scientific research within a national laboratory is beneficial to STEM persistence for students and STEM </a:t>
            </a:r>
            <a:r>
              <a:rPr lang="en-US" sz="2000" dirty="0" smtClean="0">
                <a:latin typeface="Arial" pitchFamily="34" charset="0"/>
                <a:cs typeface="Arial" pitchFamily="34" charset="0"/>
              </a:rPr>
              <a:t>teaching </a:t>
            </a:r>
            <a:r>
              <a:rPr lang="en-US" sz="2000" dirty="0">
                <a:latin typeface="Arial" pitchFamily="34" charset="0"/>
                <a:cs typeface="Arial" pitchFamily="34" charset="0"/>
              </a:rPr>
              <a:t>for teachers.</a:t>
            </a:r>
          </a:p>
          <a:p>
            <a:pPr eaLnBrk="1" hangingPunct="1">
              <a:lnSpc>
                <a:spcPct val="90000"/>
              </a:lnSpc>
            </a:pPr>
            <a:endParaRPr lang="en-US" sz="2000" dirty="0">
              <a:solidFill>
                <a:srgbClr val="000000"/>
              </a:solidFill>
              <a:latin typeface="Arial" pitchFamily="34" charset="0"/>
              <a:ea typeface="ＭＳ Ｐゴシック" charset="-128"/>
              <a:cs typeface="Arial" pitchFamily="34" charset="0"/>
            </a:endParaRPr>
          </a:p>
        </p:txBody>
      </p:sp>
      <p:sp>
        <p:nvSpPr>
          <p:cNvPr id="17413" name="Title 1"/>
          <p:cNvSpPr>
            <a:spLocks noGrp="1"/>
          </p:cNvSpPr>
          <p:nvPr>
            <p:ph type="title"/>
          </p:nvPr>
        </p:nvSpPr>
        <p:spPr>
          <a:xfrm>
            <a:off x="204788" y="358458"/>
            <a:ext cx="8939212" cy="1143000"/>
          </a:xfrm>
        </p:spPr>
        <p:txBody>
          <a:bodyPr/>
          <a:lstStyle/>
          <a:p>
            <a:pPr eaLnBrk="1" hangingPunct="1"/>
            <a:r>
              <a:rPr lang="en-US" sz="3200" b="1" dirty="0">
                <a:latin typeface="Arial" pitchFamily="34" charset="0"/>
                <a:ea typeface="ＭＳ Ｐゴシック" charset="-128"/>
                <a:cs typeface="Arial" pitchFamily="34" charset="0"/>
              </a:rPr>
              <a:t>Longitudinal Tracking of K-16 Participants in STEM Education Programs at a National Lab</a:t>
            </a:r>
          </a:p>
        </p:txBody>
      </p:sp>
      <p:pic>
        <p:nvPicPr>
          <p:cNvPr id="20" name="Picture 3" descr="CIRL-logo.png"/>
          <p:cNvPicPr>
            <a:picLocks noChangeAspect="1"/>
          </p:cNvPicPr>
          <p:nvPr/>
        </p:nvPicPr>
        <p:blipFill>
          <a:blip r:embed="rId3"/>
          <a:srcRect/>
          <a:stretch>
            <a:fillRect/>
          </a:stretch>
        </p:blipFill>
        <p:spPr bwMode="auto">
          <a:xfrm>
            <a:off x="204788" y="5460744"/>
            <a:ext cx="1271270" cy="1100968"/>
          </a:xfrm>
          <a:prstGeom prst="rect">
            <a:avLst/>
          </a:prstGeom>
          <a:noFill/>
          <a:ln w="9525">
            <a:noFill/>
            <a:miter lim="800000"/>
            <a:headEnd/>
            <a:tailEnd/>
          </a:ln>
        </p:spPr>
      </p:pic>
      <p:pic>
        <p:nvPicPr>
          <p:cNvPr id="22" name="Picture 21" descr="NHMFL.JPG"/>
          <p:cNvPicPr>
            <a:picLocks noChangeAspect="1"/>
          </p:cNvPicPr>
          <p:nvPr/>
        </p:nvPicPr>
        <p:blipFill>
          <a:blip r:embed="rId4" cstate="print"/>
          <a:stretch>
            <a:fillRect/>
          </a:stretch>
        </p:blipFill>
        <p:spPr>
          <a:xfrm>
            <a:off x="7686993" y="5429312"/>
            <a:ext cx="1112520" cy="1102074"/>
          </a:xfrm>
          <a:prstGeom prst="rect">
            <a:avLst/>
          </a:prstGeom>
        </p:spPr>
      </p:pic>
    </p:spTree>
    <p:extLst>
      <p:ext uri="{BB962C8B-B14F-4D97-AF65-F5344CB8AC3E}">
        <p14:creationId xmlns:p14="http://schemas.microsoft.com/office/powerpoint/2010/main" val="10762766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oup 8"/>
          <p:cNvGrpSpPr>
            <a:grpSpLocks/>
          </p:cNvGrpSpPr>
          <p:nvPr/>
        </p:nvGrpSpPr>
        <p:grpSpPr bwMode="auto">
          <a:xfrm>
            <a:off x="0" y="196850"/>
            <a:ext cx="9158288" cy="2501900"/>
            <a:chOff x="0" y="204100"/>
            <a:chExt cx="9157956" cy="2501820"/>
          </a:xfrm>
        </p:grpSpPr>
        <p:pic>
          <p:nvPicPr>
            <p:cNvPr id="16389" name="Picture 5" descr="DSC_9292.jpg"/>
            <p:cNvPicPr>
              <a:picLocks noChangeAspect="1"/>
            </p:cNvPicPr>
            <p:nvPr/>
          </p:nvPicPr>
          <p:blipFill>
            <a:blip r:embed="rId3"/>
            <a:srcRect/>
            <a:stretch>
              <a:fillRect/>
            </a:stretch>
          </p:blipFill>
          <p:spPr bwMode="auto">
            <a:xfrm>
              <a:off x="0" y="204100"/>
              <a:ext cx="1653173" cy="2489483"/>
            </a:xfrm>
            <a:prstGeom prst="rect">
              <a:avLst/>
            </a:prstGeom>
            <a:noFill/>
            <a:ln w="9525">
              <a:noFill/>
              <a:miter lim="800000"/>
              <a:headEnd/>
              <a:tailEnd/>
            </a:ln>
          </p:spPr>
        </p:pic>
        <p:pic>
          <p:nvPicPr>
            <p:cNvPr id="16390" name="Picture 9" descr="DSC_0581.jpg"/>
            <p:cNvPicPr>
              <a:picLocks noChangeAspect="1"/>
            </p:cNvPicPr>
            <p:nvPr/>
          </p:nvPicPr>
          <p:blipFill>
            <a:blip r:embed="rId4"/>
            <a:srcRect/>
            <a:stretch>
              <a:fillRect/>
            </a:stretch>
          </p:blipFill>
          <p:spPr bwMode="auto">
            <a:xfrm>
              <a:off x="1647087" y="204100"/>
              <a:ext cx="3752731" cy="2501820"/>
            </a:xfrm>
            <a:prstGeom prst="rect">
              <a:avLst/>
            </a:prstGeom>
            <a:noFill/>
            <a:ln w="9525">
              <a:noFill/>
              <a:miter lim="800000"/>
              <a:headEnd/>
              <a:tailEnd/>
            </a:ln>
          </p:spPr>
        </p:pic>
        <p:pic>
          <p:nvPicPr>
            <p:cNvPr id="16391" name="Picture 6" descr="REU-Mincey.jpg"/>
            <p:cNvPicPr>
              <a:picLocks noChangeAspect="1"/>
            </p:cNvPicPr>
            <p:nvPr/>
          </p:nvPicPr>
          <p:blipFill>
            <a:blip r:embed="rId5"/>
            <a:srcRect/>
            <a:stretch>
              <a:fillRect/>
            </a:stretch>
          </p:blipFill>
          <p:spPr bwMode="auto">
            <a:xfrm>
              <a:off x="5395220" y="204100"/>
              <a:ext cx="3762736" cy="2501820"/>
            </a:xfrm>
            <a:prstGeom prst="rect">
              <a:avLst/>
            </a:prstGeom>
            <a:noFill/>
            <a:ln w="9525">
              <a:noFill/>
              <a:miter lim="800000"/>
              <a:headEnd/>
              <a:tailEnd/>
            </a:ln>
          </p:spPr>
        </p:pic>
      </p:grpSp>
      <p:sp>
        <p:nvSpPr>
          <p:cNvPr id="16387" name="Content Placeholder 2"/>
          <p:cNvSpPr>
            <a:spLocks noGrp="1"/>
          </p:cNvSpPr>
          <p:nvPr>
            <p:ph idx="1"/>
          </p:nvPr>
        </p:nvSpPr>
        <p:spPr>
          <a:xfrm>
            <a:off x="457200" y="3892550"/>
            <a:ext cx="8070850" cy="2786063"/>
          </a:xfrm>
        </p:spPr>
        <p:txBody>
          <a:bodyPr/>
          <a:lstStyle/>
          <a:p>
            <a:pPr marL="0" indent="0" eaLnBrk="1" hangingPunct="1">
              <a:buFont typeface="Arial" pitchFamily="34" charset="0"/>
              <a:buNone/>
            </a:pPr>
            <a:r>
              <a:rPr lang="ja-JP" altLang="en-US" sz="2400" dirty="0" smtClean="0">
                <a:latin typeface="Arial" pitchFamily="34" charset="0"/>
                <a:ea typeface="ＭＳ Ｐゴシック" charset="-128"/>
                <a:cs typeface="Arial" pitchFamily="34" charset="0"/>
              </a:rPr>
              <a:t>“</a:t>
            </a:r>
            <a:r>
              <a:rPr lang="en-US" altLang="ja-JP" sz="2400" dirty="0" smtClean="0">
                <a:latin typeface="Arial" pitchFamily="34" charset="0"/>
                <a:ea typeface="ＭＳ Ｐゴシック" charset="-128"/>
                <a:cs typeface="Arial" pitchFamily="34" charset="0"/>
              </a:rPr>
              <a:t>To expand scientific literacy and to encourage interest in and the pursuit of scientific studies among educators and students of all ages through connections between the Magnet Lab and the NSF, the community of Tallahassee, the State of Florida and the nation.</a:t>
            </a:r>
            <a:r>
              <a:rPr lang="ja-JP" altLang="en-US" sz="2400" dirty="0" smtClean="0">
                <a:latin typeface="Arial" pitchFamily="34" charset="0"/>
                <a:ea typeface="ＭＳ Ｐゴシック" charset="-128"/>
                <a:cs typeface="Arial" pitchFamily="34" charset="0"/>
              </a:rPr>
              <a:t>”</a:t>
            </a:r>
            <a:endParaRPr lang="en-US" sz="2400" dirty="0" smtClean="0">
              <a:latin typeface="Arial" pitchFamily="34" charset="0"/>
              <a:ea typeface="ＭＳ Ｐゴシック" charset="-128"/>
              <a:cs typeface="Arial" pitchFamily="34" charset="0"/>
            </a:endParaRPr>
          </a:p>
        </p:txBody>
      </p:sp>
      <p:sp>
        <p:nvSpPr>
          <p:cNvPr id="16388" name="Title 1"/>
          <p:cNvSpPr>
            <a:spLocks noGrp="1"/>
          </p:cNvSpPr>
          <p:nvPr>
            <p:ph type="title"/>
          </p:nvPr>
        </p:nvSpPr>
        <p:spPr>
          <a:xfrm>
            <a:off x="204788" y="2776538"/>
            <a:ext cx="8391525" cy="1143000"/>
          </a:xfrm>
        </p:spPr>
        <p:txBody>
          <a:bodyPr/>
          <a:lstStyle/>
          <a:p>
            <a:pPr algn="l" eaLnBrk="1" hangingPunct="1"/>
            <a:r>
              <a:rPr lang="en-US" sz="5400" b="1" dirty="0" smtClean="0">
                <a:latin typeface="Corbel" pitchFamily="34" charset="0"/>
                <a:ea typeface="ＭＳ Ｐゴシック" charset="-128"/>
              </a:rPr>
              <a:t> </a:t>
            </a:r>
            <a:r>
              <a:rPr lang="en-US" sz="5400" b="1" dirty="0" smtClean="0">
                <a:latin typeface="Arial" pitchFamily="34" charset="0"/>
                <a:ea typeface="ＭＳ Ｐゴシック" charset="-128"/>
                <a:cs typeface="Arial" pitchFamily="34" charset="0"/>
              </a:rPr>
              <a:t>Our Mission Statement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410" name="Group 58"/>
          <p:cNvGrpSpPr>
            <a:grpSpLocks/>
          </p:cNvGrpSpPr>
          <p:nvPr/>
        </p:nvGrpSpPr>
        <p:grpSpPr bwMode="auto">
          <a:xfrm>
            <a:off x="6762750" y="3883025"/>
            <a:ext cx="1936750" cy="2566988"/>
            <a:chOff x="6450643" y="3883395"/>
            <a:chExt cx="1935938" cy="2567032"/>
          </a:xfrm>
        </p:grpSpPr>
        <p:sp>
          <p:nvSpPr>
            <p:cNvPr id="57" name="Rectangle 56"/>
            <p:cNvSpPr/>
            <p:nvPr/>
          </p:nvSpPr>
          <p:spPr>
            <a:xfrm>
              <a:off x="6450643" y="3883395"/>
              <a:ext cx="1935938" cy="2567032"/>
            </a:xfrm>
            <a:prstGeom prst="rect">
              <a:avLst/>
            </a:prstGeom>
            <a:solidFill>
              <a:srgbClr val="CCB6A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6" name="TextBox 47"/>
            <p:cNvSpPr txBox="1">
              <a:spLocks noChangeArrowheads="1"/>
            </p:cNvSpPr>
            <p:nvPr/>
          </p:nvSpPr>
          <p:spPr bwMode="auto">
            <a:xfrm>
              <a:off x="6493175" y="3906646"/>
              <a:ext cx="1893405" cy="1734663"/>
            </a:xfrm>
            <a:prstGeom prst="rect">
              <a:avLst/>
            </a:prstGeom>
            <a:noFill/>
            <a:ln w="9525">
              <a:noFill/>
              <a:miter lim="800000"/>
              <a:headEnd/>
              <a:tailEnd/>
            </a:ln>
          </p:spPr>
          <p:txBody>
            <a:bodyPr>
              <a:spAutoFit/>
            </a:bodyPr>
            <a:lstStyle/>
            <a:p>
              <a:pPr>
                <a:lnSpc>
                  <a:spcPts val="2600"/>
                </a:lnSpc>
                <a:buClr>
                  <a:srgbClr val="6E9388"/>
                </a:buClr>
                <a:buSzPct val="75000"/>
              </a:pPr>
              <a:r>
                <a:rPr lang="en-US" sz="1600" b="1" dirty="0">
                  <a:solidFill>
                    <a:srgbClr val="3A5E87"/>
                  </a:solidFill>
                  <a:latin typeface="Corbel" pitchFamily="34" charset="0"/>
                </a:rPr>
                <a:t>UNDERGRADS + </a:t>
              </a:r>
            </a:p>
            <a:p>
              <a:pPr>
                <a:lnSpc>
                  <a:spcPts val="2600"/>
                </a:lnSpc>
                <a:buClr>
                  <a:srgbClr val="6E9388"/>
                </a:buClr>
                <a:buSzPct val="75000"/>
              </a:pPr>
              <a:r>
                <a:rPr lang="en-US" sz="1200" dirty="0">
                  <a:solidFill>
                    <a:srgbClr val="3A5E87"/>
                  </a:solidFill>
                  <a:latin typeface="Corbel" pitchFamily="34" charset="0"/>
                </a:rPr>
                <a:t>• Internships</a:t>
              </a:r>
              <a:br>
                <a:rPr lang="en-US" sz="1200" dirty="0">
                  <a:solidFill>
                    <a:srgbClr val="3A5E87"/>
                  </a:solidFill>
                  <a:latin typeface="Corbel" pitchFamily="34" charset="0"/>
                </a:rPr>
              </a:br>
              <a:r>
                <a:rPr lang="en-US" sz="1200" dirty="0">
                  <a:solidFill>
                    <a:srgbClr val="3A5E87"/>
                  </a:solidFill>
                  <a:latin typeface="Corbel" pitchFamily="34" charset="0"/>
                </a:rPr>
                <a:t>• </a:t>
              </a:r>
              <a:r>
                <a:rPr lang="en-US" sz="1200" b="1" dirty="0">
                  <a:solidFill>
                    <a:srgbClr val="3A5E87"/>
                  </a:solidFill>
                  <a:latin typeface="Corbel" pitchFamily="34" charset="0"/>
                </a:rPr>
                <a:t>Research Experiences</a:t>
              </a:r>
            </a:p>
            <a:p>
              <a:pPr>
                <a:lnSpc>
                  <a:spcPts val="2600"/>
                </a:lnSpc>
                <a:buClr>
                  <a:srgbClr val="6E9388"/>
                </a:buClr>
                <a:buSzPct val="75000"/>
              </a:pPr>
              <a:r>
                <a:rPr lang="en-US" sz="1200" dirty="0">
                  <a:solidFill>
                    <a:srgbClr val="3A5E87"/>
                  </a:solidFill>
                  <a:latin typeface="Corbel" pitchFamily="34" charset="0"/>
                </a:rPr>
                <a:t>• Outreach Opportunities</a:t>
              </a:r>
            </a:p>
            <a:p>
              <a:pPr>
                <a:lnSpc>
                  <a:spcPts val="2600"/>
                </a:lnSpc>
                <a:buClr>
                  <a:srgbClr val="6E9388"/>
                </a:buClr>
                <a:buSzPct val="75000"/>
              </a:pPr>
              <a:r>
                <a:rPr lang="en-US" sz="1200" dirty="0">
                  <a:solidFill>
                    <a:srgbClr val="3A5E87"/>
                  </a:solidFill>
                  <a:latin typeface="Corbel" pitchFamily="34" charset="0"/>
                </a:rPr>
                <a:t>• Grad/Post Doc Mentoring</a:t>
              </a:r>
            </a:p>
          </p:txBody>
        </p:sp>
        <p:cxnSp>
          <p:nvCxnSpPr>
            <p:cNvPr id="58" name="Straight Connector 57"/>
            <p:cNvCxnSpPr/>
            <p:nvPr/>
          </p:nvCxnSpPr>
          <p:spPr>
            <a:xfrm>
              <a:off x="6536332" y="4283452"/>
              <a:ext cx="1764560" cy="0"/>
            </a:xfrm>
            <a:prstGeom prst="line">
              <a:avLst/>
            </a:prstGeom>
            <a:ln w="38100">
              <a:solidFill>
                <a:srgbClr val="3A5E87"/>
              </a:solidFill>
            </a:ln>
            <a:effectLst/>
          </p:spPr>
          <p:style>
            <a:lnRef idx="2">
              <a:schemeClr val="accent1"/>
            </a:lnRef>
            <a:fillRef idx="0">
              <a:schemeClr val="accent1"/>
            </a:fillRef>
            <a:effectRef idx="1">
              <a:schemeClr val="accent1"/>
            </a:effectRef>
            <a:fontRef idx="minor">
              <a:schemeClr val="tx1"/>
            </a:fontRef>
          </p:style>
        </p:cxnSp>
      </p:grpSp>
      <p:grpSp>
        <p:nvGrpSpPr>
          <p:cNvPr id="17411" name="Group 61"/>
          <p:cNvGrpSpPr>
            <a:grpSpLocks/>
          </p:cNvGrpSpPr>
          <p:nvPr/>
        </p:nvGrpSpPr>
        <p:grpSpPr bwMode="auto">
          <a:xfrm>
            <a:off x="4657725" y="3883025"/>
            <a:ext cx="1936750" cy="2566988"/>
            <a:chOff x="4434147" y="3883395"/>
            <a:chExt cx="1935938" cy="2567032"/>
          </a:xfrm>
        </p:grpSpPr>
        <p:sp>
          <p:nvSpPr>
            <p:cNvPr id="55" name="Rectangle 54"/>
            <p:cNvSpPr/>
            <p:nvPr/>
          </p:nvSpPr>
          <p:spPr>
            <a:xfrm>
              <a:off x="4434147" y="3883395"/>
              <a:ext cx="1935938" cy="2567032"/>
            </a:xfrm>
            <a:prstGeom prst="rect">
              <a:avLst/>
            </a:prstGeom>
            <a:solidFill>
              <a:srgbClr val="CCB6A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3" name="TextBox 44"/>
            <p:cNvSpPr txBox="1">
              <a:spLocks noChangeArrowheads="1"/>
            </p:cNvSpPr>
            <p:nvPr/>
          </p:nvSpPr>
          <p:spPr bwMode="auto">
            <a:xfrm>
              <a:off x="4463938" y="3900854"/>
              <a:ext cx="1822452" cy="2092881"/>
            </a:xfrm>
            <a:prstGeom prst="rect">
              <a:avLst/>
            </a:prstGeom>
            <a:noFill/>
            <a:ln w="9525">
              <a:noFill/>
              <a:miter lim="800000"/>
              <a:headEnd/>
              <a:tailEnd/>
            </a:ln>
          </p:spPr>
          <p:txBody>
            <a:bodyPr>
              <a:spAutoFit/>
            </a:bodyPr>
            <a:lstStyle/>
            <a:p>
              <a:pPr>
                <a:lnSpc>
                  <a:spcPts val="2600"/>
                </a:lnSpc>
                <a:buClr>
                  <a:srgbClr val="6E9388"/>
                </a:buClr>
                <a:buSzPct val="75000"/>
              </a:pPr>
              <a:r>
                <a:rPr lang="en-US" sz="1600" b="1">
                  <a:solidFill>
                    <a:srgbClr val="3A5E87"/>
                  </a:solidFill>
                  <a:latin typeface="Corbel" pitchFamily="34" charset="0"/>
                </a:rPr>
                <a:t>THE PUBLIC</a:t>
              </a:r>
            </a:p>
            <a:p>
              <a:pPr>
                <a:lnSpc>
                  <a:spcPts val="2600"/>
                </a:lnSpc>
                <a:buClr>
                  <a:srgbClr val="6E9388"/>
                </a:buClr>
                <a:buSzPct val="75000"/>
              </a:pPr>
              <a:r>
                <a:rPr lang="en-US" sz="1200">
                  <a:solidFill>
                    <a:srgbClr val="3A5E87"/>
                  </a:solidFill>
                  <a:latin typeface="Corbel" pitchFamily="34" charset="0"/>
                </a:rPr>
                <a:t>• B&amp;N Science Nights</a:t>
              </a:r>
            </a:p>
            <a:p>
              <a:pPr>
                <a:lnSpc>
                  <a:spcPts val="2600"/>
                </a:lnSpc>
                <a:buClr>
                  <a:srgbClr val="6E9388"/>
                </a:buClr>
                <a:buSzPct val="75000"/>
              </a:pPr>
              <a:r>
                <a:rPr lang="en-US" sz="1200">
                  <a:solidFill>
                    <a:srgbClr val="3A5E87"/>
                  </a:solidFill>
                  <a:latin typeface="Corbel" pitchFamily="34" charset="0"/>
                </a:rPr>
                <a:t>• Senior Center</a:t>
              </a:r>
            </a:p>
            <a:p>
              <a:pPr>
                <a:lnSpc>
                  <a:spcPts val="2600"/>
                </a:lnSpc>
                <a:buClr>
                  <a:srgbClr val="6E9388"/>
                </a:buClr>
                <a:buSzPct val="75000"/>
              </a:pPr>
              <a:r>
                <a:rPr lang="en-US" sz="1200">
                  <a:solidFill>
                    <a:srgbClr val="3A5E87"/>
                  </a:solidFill>
                  <a:latin typeface="Corbel" pitchFamily="34" charset="0"/>
                </a:rPr>
                <a:t>• MagLab Tours</a:t>
              </a:r>
            </a:p>
            <a:p>
              <a:pPr>
                <a:lnSpc>
                  <a:spcPts val="2600"/>
                </a:lnSpc>
                <a:buClr>
                  <a:srgbClr val="6E9388"/>
                </a:buClr>
                <a:buSzPct val="75000"/>
              </a:pPr>
              <a:r>
                <a:rPr lang="en-US" sz="1200">
                  <a:solidFill>
                    <a:srgbClr val="3A5E87"/>
                  </a:solidFill>
                  <a:latin typeface="Corbel" pitchFamily="34" charset="0"/>
                </a:rPr>
                <a:t>• Science Cafés</a:t>
              </a:r>
            </a:p>
            <a:p>
              <a:pPr>
                <a:lnSpc>
                  <a:spcPts val="2600"/>
                </a:lnSpc>
                <a:buClr>
                  <a:srgbClr val="6E9388"/>
                </a:buClr>
                <a:buSzPct val="75000"/>
              </a:pPr>
              <a:r>
                <a:rPr lang="en-US" sz="1200">
                  <a:solidFill>
                    <a:srgbClr val="3A5E87"/>
                  </a:solidFill>
                  <a:latin typeface="Corbel" pitchFamily="34" charset="0"/>
                </a:rPr>
                <a:t>• Web &amp; Social Media </a:t>
              </a:r>
            </a:p>
          </p:txBody>
        </p:sp>
        <p:cxnSp>
          <p:nvCxnSpPr>
            <p:cNvPr id="56" name="Straight Connector 55"/>
            <p:cNvCxnSpPr/>
            <p:nvPr/>
          </p:nvCxnSpPr>
          <p:spPr>
            <a:xfrm>
              <a:off x="4519836" y="4283452"/>
              <a:ext cx="1764560" cy="0"/>
            </a:xfrm>
            <a:prstGeom prst="line">
              <a:avLst/>
            </a:prstGeom>
            <a:ln w="38100">
              <a:solidFill>
                <a:srgbClr val="3A5E87"/>
              </a:solidFill>
            </a:ln>
            <a:effectLst/>
          </p:spPr>
          <p:style>
            <a:lnRef idx="2">
              <a:schemeClr val="accent1"/>
            </a:lnRef>
            <a:fillRef idx="0">
              <a:schemeClr val="accent1"/>
            </a:fillRef>
            <a:effectRef idx="1">
              <a:schemeClr val="accent1"/>
            </a:effectRef>
            <a:fontRef idx="minor">
              <a:schemeClr val="tx1"/>
            </a:fontRef>
          </p:style>
        </p:cxnSp>
      </p:grpSp>
      <p:sp>
        <p:nvSpPr>
          <p:cNvPr id="17412" name="Content Placeholder 2"/>
          <p:cNvSpPr>
            <a:spLocks noGrp="1"/>
          </p:cNvSpPr>
          <p:nvPr>
            <p:ph idx="1"/>
          </p:nvPr>
        </p:nvSpPr>
        <p:spPr>
          <a:xfrm>
            <a:off x="338138" y="1243013"/>
            <a:ext cx="8461375" cy="2651125"/>
          </a:xfrm>
        </p:spPr>
        <p:txBody>
          <a:bodyPr/>
          <a:lstStyle/>
          <a:p>
            <a:pPr eaLnBrk="1" hangingPunct="1">
              <a:lnSpc>
                <a:spcPts val="2400"/>
              </a:lnSpc>
              <a:spcAft>
                <a:spcPts val="1000"/>
              </a:spcAft>
              <a:buClr>
                <a:srgbClr val="3A5E87"/>
              </a:buClr>
              <a:buFont typeface="Wingdings" pitchFamily="2" charset="2"/>
              <a:buChar char="u"/>
            </a:pPr>
            <a:r>
              <a:rPr lang="en-US" sz="2000" dirty="0" smtClean="0">
                <a:latin typeface="Arial" pitchFamily="34" charset="0"/>
                <a:ea typeface="ＭＳ Ｐゴシック" charset="-128"/>
                <a:cs typeface="Arial" pitchFamily="34" charset="0"/>
              </a:rPr>
              <a:t>Our mission — to expand scientific literacy and to encourage interest in the pursuit of scientific studies — has become more specifically targeted to encourage K-16 students to pursue STEM career paths.</a:t>
            </a:r>
          </a:p>
          <a:p>
            <a:pPr eaLnBrk="1" hangingPunct="1">
              <a:lnSpc>
                <a:spcPts val="2400"/>
              </a:lnSpc>
              <a:spcAft>
                <a:spcPts val="1000"/>
              </a:spcAft>
              <a:buClr>
                <a:srgbClr val="3A5E87"/>
              </a:buClr>
              <a:buFont typeface="Wingdings" pitchFamily="2" charset="2"/>
              <a:buChar char="u"/>
            </a:pPr>
            <a:r>
              <a:rPr lang="en-US" sz="2000" dirty="0">
                <a:latin typeface="Arial" pitchFamily="34" charset="0"/>
                <a:ea typeface="ＭＳ Ｐゴシック" charset="-128"/>
                <a:cs typeface="Arial" pitchFamily="34" charset="0"/>
              </a:rPr>
              <a:t>Few labs have the staff to research the effects of these programs, therefore studies that can provide longitudinal data on the impact of informal STEM outreach programs would be useful to national labs and their funders. </a:t>
            </a:r>
          </a:p>
        </p:txBody>
      </p:sp>
      <p:sp>
        <p:nvSpPr>
          <p:cNvPr id="17413" name="Title 1"/>
          <p:cNvSpPr>
            <a:spLocks noGrp="1"/>
          </p:cNvSpPr>
          <p:nvPr>
            <p:ph type="title"/>
          </p:nvPr>
        </p:nvSpPr>
        <p:spPr>
          <a:xfrm>
            <a:off x="204788" y="122238"/>
            <a:ext cx="8939212" cy="1143000"/>
          </a:xfrm>
        </p:spPr>
        <p:txBody>
          <a:bodyPr/>
          <a:lstStyle/>
          <a:p>
            <a:pPr algn="l" eaLnBrk="1" hangingPunct="1"/>
            <a:r>
              <a:rPr lang="en-US" sz="5400" b="1" dirty="0" smtClean="0">
                <a:latin typeface="Arial" pitchFamily="34" charset="0"/>
                <a:ea typeface="ＭＳ Ｐゴシック" charset="-128"/>
                <a:cs typeface="Arial" pitchFamily="34" charset="0"/>
              </a:rPr>
              <a:t>Educational Programming</a:t>
            </a:r>
          </a:p>
        </p:txBody>
      </p:sp>
      <p:grpSp>
        <p:nvGrpSpPr>
          <p:cNvPr id="17414" name="Group 59"/>
          <p:cNvGrpSpPr>
            <a:grpSpLocks/>
          </p:cNvGrpSpPr>
          <p:nvPr/>
        </p:nvGrpSpPr>
        <p:grpSpPr bwMode="auto">
          <a:xfrm>
            <a:off x="447675" y="3884613"/>
            <a:ext cx="1936750" cy="2616200"/>
            <a:chOff x="426779" y="3884616"/>
            <a:chExt cx="1935938" cy="2616763"/>
          </a:xfrm>
        </p:grpSpPr>
        <p:sp>
          <p:nvSpPr>
            <p:cNvPr id="9" name="Rectangle 8"/>
            <p:cNvSpPr/>
            <p:nvPr/>
          </p:nvSpPr>
          <p:spPr>
            <a:xfrm>
              <a:off x="426779" y="3884616"/>
              <a:ext cx="1935938" cy="2567539"/>
            </a:xfrm>
            <a:prstGeom prst="rect">
              <a:avLst/>
            </a:prstGeom>
            <a:solidFill>
              <a:srgbClr val="CCB6A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0" name="TextBox 26"/>
            <p:cNvSpPr txBox="1">
              <a:spLocks noChangeArrowheads="1"/>
            </p:cNvSpPr>
            <p:nvPr/>
          </p:nvSpPr>
          <p:spPr bwMode="auto">
            <a:xfrm>
              <a:off x="494298" y="3890408"/>
              <a:ext cx="1655569" cy="2610971"/>
            </a:xfrm>
            <a:prstGeom prst="rect">
              <a:avLst/>
            </a:prstGeom>
            <a:noFill/>
            <a:ln w="9525">
              <a:noFill/>
              <a:miter lim="800000"/>
              <a:headEnd/>
              <a:tailEnd/>
            </a:ln>
          </p:spPr>
          <p:txBody>
            <a:bodyPr>
              <a:spAutoFit/>
            </a:bodyPr>
            <a:lstStyle/>
            <a:p>
              <a:pPr>
                <a:lnSpc>
                  <a:spcPts val="2600"/>
                </a:lnSpc>
                <a:buClr>
                  <a:srgbClr val="6E9388"/>
                </a:buClr>
                <a:buSzPct val="75000"/>
              </a:pPr>
              <a:r>
                <a:rPr lang="en-US" sz="1400" b="1" dirty="0">
                  <a:solidFill>
                    <a:srgbClr val="3A5E87"/>
                  </a:solidFill>
                  <a:latin typeface="Corbel" pitchFamily="34" charset="0"/>
                </a:rPr>
                <a:t>K-12 STUDENTS</a:t>
              </a:r>
            </a:p>
            <a:p>
              <a:pPr>
                <a:lnSpc>
                  <a:spcPts val="2600"/>
                </a:lnSpc>
                <a:buClr>
                  <a:srgbClr val="6E9388"/>
                </a:buClr>
                <a:buSzPct val="75000"/>
              </a:pPr>
              <a:r>
                <a:rPr lang="en-US" sz="1200" dirty="0">
                  <a:solidFill>
                    <a:srgbClr val="3A5E87"/>
                  </a:solidFill>
                  <a:latin typeface="Corbel" pitchFamily="34" charset="0"/>
                </a:rPr>
                <a:t>• Classroom Outreach</a:t>
              </a:r>
            </a:p>
            <a:p>
              <a:pPr>
                <a:lnSpc>
                  <a:spcPts val="2600"/>
                </a:lnSpc>
                <a:buClr>
                  <a:srgbClr val="6E9388"/>
                </a:buClr>
                <a:buSzPct val="75000"/>
              </a:pPr>
              <a:r>
                <a:rPr lang="en-US" sz="1200" dirty="0">
                  <a:solidFill>
                    <a:srgbClr val="3A5E87"/>
                  </a:solidFill>
                  <a:latin typeface="Corbel" pitchFamily="34" charset="0"/>
                </a:rPr>
                <a:t>• Mentorships (MS)</a:t>
              </a:r>
            </a:p>
            <a:p>
              <a:pPr>
                <a:lnSpc>
                  <a:spcPts val="2600"/>
                </a:lnSpc>
                <a:buClr>
                  <a:srgbClr val="6E9388"/>
                </a:buClr>
                <a:buSzPct val="75000"/>
              </a:pPr>
              <a:r>
                <a:rPr lang="en-US" sz="1200" dirty="0">
                  <a:solidFill>
                    <a:srgbClr val="3A5E87"/>
                  </a:solidFill>
                  <a:latin typeface="Corbel" pitchFamily="34" charset="0"/>
                </a:rPr>
                <a:t>• Internships (HS)</a:t>
              </a:r>
            </a:p>
            <a:p>
              <a:pPr>
                <a:lnSpc>
                  <a:spcPts val="2600"/>
                </a:lnSpc>
                <a:buClr>
                  <a:srgbClr val="6E9388"/>
                </a:buClr>
                <a:buSzPct val="75000"/>
              </a:pPr>
              <a:r>
                <a:rPr lang="en-US" sz="1200" dirty="0">
                  <a:solidFill>
                    <a:srgbClr val="3A5E87"/>
                  </a:solidFill>
                  <a:latin typeface="Corbel" pitchFamily="34" charset="0"/>
                </a:rPr>
                <a:t>• </a:t>
              </a:r>
              <a:r>
                <a:rPr lang="en-US" sz="1200" b="1" dirty="0">
                  <a:solidFill>
                    <a:srgbClr val="3A5E87"/>
                  </a:solidFill>
                  <a:latin typeface="Corbel" pitchFamily="34" charset="0"/>
                </a:rPr>
                <a:t>Summer Programs</a:t>
              </a:r>
            </a:p>
            <a:p>
              <a:pPr>
                <a:lnSpc>
                  <a:spcPts val="2600"/>
                </a:lnSpc>
                <a:buClr>
                  <a:srgbClr val="6E9388"/>
                </a:buClr>
                <a:buSzPct val="75000"/>
              </a:pPr>
              <a:r>
                <a:rPr lang="en-US" sz="1200" dirty="0">
                  <a:solidFill>
                    <a:srgbClr val="3A5E87"/>
                  </a:solidFill>
                  <a:latin typeface="Corbel" pitchFamily="34" charset="0"/>
                </a:rPr>
                <a:t>• Young Scholars</a:t>
              </a:r>
            </a:p>
            <a:p>
              <a:pPr>
                <a:lnSpc>
                  <a:spcPts val="2600"/>
                </a:lnSpc>
                <a:buClr>
                  <a:srgbClr val="6E9388"/>
                </a:buClr>
                <a:buSzPct val="75000"/>
              </a:pPr>
              <a:r>
                <a:rPr lang="en-US" sz="1200" dirty="0">
                  <a:solidFill>
                    <a:srgbClr val="3A5E87"/>
                  </a:solidFill>
                  <a:latin typeface="Corbel" pitchFamily="34" charset="0"/>
                </a:rPr>
                <a:t>• Web Activities</a:t>
              </a:r>
            </a:p>
            <a:p>
              <a:endParaRPr lang="en-US" sz="1200" dirty="0">
                <a:latin typeface="Calibri" pitchFamily="34" charset="0"/>
              </a:endParaRPr>
            </a:p>
          </p:txBody>
        </p:sp>
        <p:cxnSp>
          <p:nvCxnSpPr>
            <p:cNvPr id="21" name="Straight Connector 20"/>
            <p:cNvCxnSpPr/>
            <p:nvPr/>
          </p:nvCxnSpPr>
          <p:spPr>
            <a:xfrm>
              <a:off x="512468" y="4284752"/>
              <a:ext cx="1764560" cy="0"/>
            </a:xfrm>
            <a:prstGeom prst="line">
              <a:avLst/>
            </a:prstGeom>
            <a:ln w="38100">
              <a:solidFill>
                <a:srgbClr val="3A5E87"/>
              </a:solidFill>
            </a:ln>
            <a:effectLst/>
          </p:spPr>
          <p:style>
            <a:lnRef idx="2">
              <a:schemeClr val="accent1"/>
            </a:lnRef>
            <a:fillRef idx="0">
              <a:schemeClr val="accent1"/>
            </a:fillRef>
            <a:effectRef idx="1">
              <a:schemeClr val="accent1"/>
            </a:effectRef>
            <a:fontRef idx="minor">
              <a:schemeClr val="tx1"/>
            </a:fontRef>
          </p:style>
        </p:cxnSp>
      </p:grpSp>
      <p:grpSp>
        <p:nvGrpSpPr>
          <p:cNvPr id="17415" name="Group 60"/>
          <p:cNvGrpSpPr>
            <a:grpSpLocks/>
          </p:cNvGrpSpPr>
          <p:nvPr/>
        </p:nvGrpSpPr>
        <p:grpSpPr bwMode="auto">
          <a:xfrm>
            <a:off x="2552700" y="3884613"/>
            <a:ext cx="1936750" cy="2566987"/>
            <a:chOff x="2430964" y="3884616"/>
            <a:chExt cx="1935938" cy="2567032"/>
          </a:xfrm>
        </p:grpSpPr>
        <p:sp>
          <p:nvSpPr>
            <p:cNvPr id="51" name="Rectangle 50"/>
            <p:cNvSpPr/>
            <p:nvPr/>
          </p:nvSpPr>
          <p:spPr>
            <a:xfrm>
              <a:off x="2430964" y="3884616"/>
              <a:ext cx="1935938" cy="2567032"/>
            </a:xfrm>
            <a:prstGeom prst="rect">
              <a:avLst/>
            </a:prstGeom>
            <a:solidFill>
              <a:srgbClr val="CCB6A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TextBox 41"/>
            <p:cNvSpPr txBox="1">
              <a:spLocks noChangeArrowheads="1"/>
            </p:cNvSpPr>
            <p:nvPr/>
          </p:nvSpPr>
          <p:spPr bwMode="auto">
            <a:xfrm>
              <a:off x="2459357" y="3899723"/>
              <a:ext cx="1859017" cy="2092881"/>
            </a:xfrm>
            <a:prstGeom prst="rect">
              <a:avLst/>
            </a:prstGeom>
            <a:noFill/>
            <a:ln w="9525">
              <a:noFill/>
              <a:miter lim="800000"/>
              <a:headEnd/>
              <a:tailEnd/>
            </a:ln>
          </p:spPr>
          <p:txBody>
            <a:bodyPr>
              <a:spAutoFit/>
            </a:bodyPr>
            <a:lstStyle/>
            <a:p>
              <a:pPr>
                <a:lnSpc>
                  <a:spcPts val="2600"/>
                </a:lnSpc>
                <a:buClr>
                  <a:srgbClr val="6E9388"/>
                </a:buClr>
                <a:buSzPct val="75000"/>
              </a:pPr>
              <a:r>
                <a:rPr lang="en-US" sz="1600" b="1" dirty="0">
                  <a:solidFill>
                    <a:srgbClr val="3A5E87"/>
                  </a:solidFill>
                  <a:latin typeface="Corbel" pitchFamily="34" charset="0"/>
                </a:rPr>
                <a:t>K-12 TEACHERS</a:t>
              </a:r>
            </a:p>
            <a:p>
              <a:pPr>
                <a:lnSpc>
                  <a:spcPts val="2600"/>
                </a:lnSpc>
                <a:buClr>
                  <a:srgbClr val="6E9388"/>
                </a:buClr>
                <a:buSzPct val="75000"/>
              </a:pPr>
              <a:r>
                <a:rPr lang="en-US" sz="1200" dirty="0">
                  <a:solidFill>
                    <a:srgbClr val="3A5E87"/>
                  </a:solidFill>
                  <a:latin typeface="Corbel" pitchFamily="34" charset="0"/>
                </a:rPr>
                <a:t>• Classroom Outreach</a:t>
              </a:r>
            </a:p>
            <a:p>
              <a:pPr>
                <a:lnSpc>
                  <a:spcPts val="2600"/>
                </a:lnSpc>
                <a:buClr>
                  <a:srgbClr val="6E9388"/>
                </a:buClr>
                <a:buSzPct val="75000"/>
              </a:pPr>
              <a:r>
                <a:rPr lang="en-US" sz="1200" dirty="0">
                  <a:solidFill>
                    <a:srgbClr val="3A5E87"/>
                  </a:solidFill>
                  <a:latin typeface="Corbel" pitchFamily="34" charset="0"/>
                </a:rPr>
                <a:t>• </a:t>
              </a:r>
              <a:r>
                <a:rPr lang="en-US" sz="1200" dirty="0" err="1">
                  <a:solidFill>
                    <a:srgbClr val="3A5E87"/>
                  </a:solidFill>
                  <a:latin typeface="Corbel" pitchFamily="34" charset="0"/>
                </a:rPr>
                <a:t>MagLab</a:t>
              </a:r>
              <a:r>
                <a:rPr lang="en-US" sz="1200" dirty="0">
                  <a:solidFill>
                    <a:srgbClr val="3A5E87"/>
                  </a:solidFill>
                  <a:latin typeface="Corbel" pitchFamily="34" charset="0"/>
                </a:rPr>
                <a:t> Educators Club</a:t>
              </a:r>
            </a:p>
            <a:p>
              <a:pPr>
                <a:lnSpc>
                  <a:spcPts val="2600"/>
                </a:lnSpc>
                <a:buClr>
                  <a:srgbClr val="6E9388"/>
                </a:buClr>
                <a:buSzPct val="75000"/>
              </a:pPr>
              <a:r>
                <a:rPr lang="en-US" sz="1200" dirty="0">
                  <a:solidFill>
                    <a:srgbClr val="3A5E87"/>
                  </a:solidFill>
                  <a:latin typeface="Corbel" pitchFamily="34" charset="0"/>
                </a:rPr>
                <a:t>• Teacher Workshops</a:t>
              </a:r>
            </a:p>
            <a:p>
              <a:pPr>
                <a:lnSpc>
                  <a:spcPts val="2600"/>
                </a:lnSpc>
                <a:buClr>
                  <a:srgbClr val="6E9388"/>
                </a:buClr>
                <a:buSzPct val="75000"/>
              </a:pPr>
              <a:r>
                <a:rPr lang="en-US" sz="1200" dirty="0">
                  <a:solidFill>
                    <a:srgbClr val="3A5E87"/>
                  </a:solidFill>
                  <a:latin typeface="Corbel" pitchFamily="34" charset="0"/>
                </a:rPr>
                <a:t>• </a:t>
              </a:r>
              <a:r>
                <a:rPr lang="en-US" sz="1200" b="1" dirty="0">
                  <a:solidFill>
                    <a:srgbClr val="3A5E87"/>
                  </a:solidFill>
                  <a:latin typeface="Corbel" pitchFamily="34" charset="0"/>
                </a:rPr>
                <a:t>Research Experiences</a:t>
              </a:r>
            </a:p>
            <a:p>
              <a:pPr>
                <a:lnSpc>
                  <a:spcPts val="2600"/>
                </a:lnSpc>
                <a:buClr>
                  <a:srgbClr val="6E9388"/>
                </a:buClr>
                <a:buSzPct val="75000"/>
              </a:pPr>
              <a:r>
                <a:rPr lang="en-US" sz="1200" dirty="0">
                  <a:solidFill>
                    <a:srgbClr val="3A5E87"/>
                  </a:solidFill>
                  <a:latin typeface="Corbel" pitchFamily="34" charset="0"/>
                </a:rPr>
                <a:t>•  Web &amp; Social Media</a:t>
              </a:r>
            </a:p>
          </p:txBody>
        </p:sp>
        <p:cxnSp>
          <p:nvCxnSpPr>
            <p:cNvPr id="52" name="Straight Connector 51"/>
            <p:cNvCxnSpPr/>
            <p:nvPr/>
          </p:nvCxnSpPr>
          <p:spPr>
            <a:xfrm>
              <a:off x="2516653" y="4284673"/>
              <a:ext cx="1764560" cy="0"/>
            </a:xfrm>
            <a:prstGeom prst="line">
              <a:avLst/>
            </a:prstGeom>
            <a:ln w="38100">
              <a:solidFill>
                <a:srgbClr val="3A5E87"/>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5395913" y="3041650"/>
            <a:ext cx="3417887" cy="3514725"/>
          </a:xfrm>
          <a:prstGeom prst="rect">
            <a:avLst/>
          </a:prstGeom>
          <a:solidFill>
            <a:srgbClr val="CCB6A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07" name="Content Placeholder 2"/>
          <p:cNvSpPr txBox="1">
            <a:spLocks/>
          </p:cNvSpPr>
          <p:nvPr/>
        </p:nvSpPr>
        <p:spPr bwMode="auto">
          <a:xfrm>
            <a:off x="204788" y="3927475"/>
            <a:ext cx="5310187" cy="2286000"/>
          </a:xfrm>
          <a:prstGeom prst="rect">
            <a:avLst/>
          </a:prstGeom>
          <a:noFill/>
          <a:ln w="9525">
            <a:noFill/>
            <a:miter lim="800000"/>
            <a:headEnd/>
            <a:tailEnd/>
          </a:ln>
        </p:spPr>
        <p:txBody>
          <a:bodyPr/>
          <a:lstStyle/>
          <a:p>
            <a:pPr>
              <a:spcBef>
                <a:spcPct val="20000"/>
              </a:spcBef>
              <a:buFont typeface="Arial" pitchFamily="34" charset="0"/>
              <a:buChar char="•"/>
            </a:pPr>
            <a:r>
              <a:rPr lang="en-US" sz="2000" dirty="0">
                <a:latin typeface="Georgia" pitchFamily="18" charset="0"/>
              </a:rPr>
              <a:t> </a:t>
            </a:r>
            <a:r>
              <a:rPr lang="en-US" sz="2000" dirty="0">
                <a:cs typeface="Arial" pitchFamily="34" charset="0"/>
              </a:rPr>
              <a:t>Summer camps </a:t>
            </a:r>
          </a:p>
          <a:p>
            <a:pPr>
              <a:spcBef>
                <a:spcPct val="20000"/>
              </a:spcBef>
              <a:buFont typeface="Arial" pitchFamily="34" charset="0"/>
              <a:buChar char="•"/>
            </a:pPr>
            <a:r>
              <a:rPr lang="en-US" sz="2000" dirty="0" smtClean="0">
                <a:cs typeface="Arial" pitchFamily="34" charset="0"/>
              </a:rPr>
              <a:t> Diversity</a:t>
            </a:r>
            <a:endParaRPr lang="en-US" sz="2000" dirty="0">
              <a:cs typeface="Arial" pitchFamily="34" charset="0"/>
            </a:endParaRPr>
          </a:p>
          <a:p>
            <a:pPr marL="400050" lvl="1">
              <a:spcBef>
                <a:spcPct val="20000"/>
              </a:spcBef>
              <a:buFont typeface="Arial" pitchFamily="34" charset="0"/>
              <a:buChar char="–"/>
            </a:pPr>
            <a:r>
              <a:rPr lang="en-US" sz="1600" dirty="0">
                <a:cs typeface="Arial" pitchFamily="34" charset="0"/>
              </a:rPr>
              <a:t> 350 students reached (82% female)</a:t>
            </a:r>
          </a:p>
          <a:p>
            <a:pPr marL="400050" lvl="1">
              <a:spcBef>
                <a:spcPct val="20000"/>
              </a:spcBef>
              <a:buFont typeface="Arial" pitchFamily="34" charset="0"/>
              <a:buChar char="–"/>
            </a:pPr>
            <a:r>
              <a:rPr lang="en-US" sz="1600" dirty="0">
                <a:cs typeface="Arial" pitchFamily="34" charset="0"/>
              </a:rPr>
              <a:t> 24% African American</a:t>
            </a:r>
          </a:p>
          <a:p>
            <a:pPr marL="400050" lvl="1">
              <a:spcBef>
                <a:spcPct val="20000"/>
              </a:spcBef>
              <a:buFont typeface="Arial" pitchFamily="34" charset="0"/>
              <a:buChar char="–"/>
            </a:pPr>
            <a:r>
              <a:rPr lang="en-US" sz="1600" dirty="0">
                <a:cs typeface="Arial" pitchFamily="34" charset="0"/>
              </a:rPr>
              <a:t> 6% Hispanic</a:t>
            </a:r>
          </a:p>
          <a:p>
            <a:pPr marL="400050" lvl="1">
              <a:spcBef>
                <a:spcPct val="20000"/>
              </a:spcBef>
              <a:buFont typeface="Arial" pitchFamily="34" charset="0"/>
              <a:buChar char="–"/>
            </a:pPr>
            <a:r>
              <a:rPr lang="en-US" sz="1600" dirty="0">
                <a:cs typeface="Arial" pitchFamily="34" charset="0"/>
              </a:rPr>
              <a:t> .6% Native American</a:t>
            </a:r>
          </a:p>
          <a:p>
            <a:pPr marL="400050" lvl="1">
              <a:spcBef>
                <a:spcPct val="20000"/>
              </a:spcBef>
              <a:buFont typeface="Arial" pitchFamily="34" charset="0"/>
              <a:buChar char="–"/>
            </a:pPr>
            <a:endParaRPr lang="en-US" sz="1600" dirty="0">
              <a:latin typeface="Georgia" pitchFamily="18" charset="0"/>
            </a:endParaRPr>
          </a:p>
          <a:p>
            <a:pPr marL="400050" lvl="1">
              <a:spcBef>
                <a:spcPct val="20000"/>
              </a:spcBef>
              <a:buFont typeface="Arial" pitchFamily="34" charset="0"/>
              <a:buChar char="–"/>
            </a:pPr>
            <a:endParaRPr lang="en-US" sz="1600" dirty="0">
              <a:latin typeface="Georgia" pitchFamily="18" charset="0"/>
            </a:endParaRPr>
          </a:p>
        </p:txBody>
      </p:sp>
      <p:sp>
        <p:nvSpPr>
          <p:cNvPr id="21508" name="TextBox 1"/>
          <p:cNvSpPr txBox="1">
            <a:spLocks noChangeArrowheads="1"/>
          </p:cNvSpPr>
          <p:nvPr/>
        </p:nvSpPr>
        <p:spPr bwMode="auto">
          <a:xfrm>
            <a:off x="5514975" y="3127375"/>
            <a:ext cx="32988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6E9388"/>
              </a:buClr>
              <a:defRPr/>
            </a:pPr>
            <a:r>
              <a:rPr lang="en-US" sz="2000" b="1" dirty="0" smtClean="0">
                <a:latin typeface="Arial" pitchFamily="34" charset="0"/>
                <a:cs typeface="Arial" pitchFamily="34" charset="0"/>
              </a:rPr>
              <a:t>SUMMER PROGRAMS</a:t>
            </a:r>
          </a:p>
          <a:p>
            <a:pPr eaLnBrk="1" hangingPunct="1">
              <a:buClr>
                <a:srgbClr val="6E9388"/>
              </a:buClr>
              <a:defRPr/>
            </a:pPr>
            <a:endParaRPr lang="en-US" sz="2000" b="1" dirty="0" smtClean="0">
              <a:latin typeface="Arial" pitchFamily="34" charset="0"/>
              <a:cs typeface="Arial" pitchFamily="34" charset="0"/>
            </a:endParaRPr>
          </a:p>
          <a:p>
            <a:pPr marL="285750" indent="-285750" eaLnBrk="1" hangingPunct="1">
              <a:buClr>
                <a:srgbClr val="6E9388"/>
              </a:buClr>
              <a:buFont typeface="Arial"/>
              <a:buChar char="•"/>
              <a:defRPr/>
            </a:pPr>
            <a:r>
              <a:rPr lang="en-US" sz="1800" dirty="0" err="1" smtClean="0">
                <a:latin typeface="Arial" pitchFamily="34" charset="0"/>
                <a:cs typeface="Arial" pitchFamily="34" charset="0"/>
              </a:rPr>
              <a:t>MagLab</a:t>
            </a:r>
            <a:r>
              <a:rPr lang="en-US" sz="1800" dirty="0" smtClean="0">
                <a:latin typeface="Arial" pitchFamily="34" charset="0"/>
                <a:cs typeface="Arial" pitchFamily="34" charset="0"/>
              </a:rPr>
              <a:t> Summer Camp</a:t>
            </a:r>
            <a:br>
              <a:rPr lang="en-US" sz="1800" dirty="0" smtClean="0">
                <a:latin typeface="Arial" pitchFamily="34" charset="0"/>
                <a:cs typeface="Arial" pitchFamily="34" charset="0"/>
              </a:rPr>
            </a:br>
            <a:r>
              <a:rPr lang="en-US" sz="1000" dirty="0" smtClean="0">
                <a:latin typeface="Arial" pitchFamily="34" charset="0"/>
                <a:cs typeface="Arial" pitchFamily="34" charset="0"/>
              </a:rPr>
              <a:t>(Middle-</a:t>
            </a:r>
            <a:r>
              <a:rPr lang="en-US" sz="1000" dirty="0" err="1" smtClean="0">
                <a:latin typeface="Arial" pitchFamily="34" charset="0"/>
                <a:cs typeface="Arial" pitchFamily="34" charset="0"/>
              </a:rPr>
              <a:t>schoolers</a:t>
            </a:r>
            <a:r>
              <a:rPr lang="en-US" sz="1000" dirty="0" smtClean="0">
                <a:latin typeface="Arial" pitchFamily="34" charset="0"/>
                <a:cs typeface="Arial" pitchFamily="34" charset="0"/>
              </a:rPr>
              <a:t> for 2 weeks)</a:t>
            </a:r>
          </a:p>
          <a:p>
            <a:pPr marL="285750" indent="-285750" eaLnBrk="1" hangingPunct="1">
              <a:buClr>
                <a:srgbClr val="6E9388"/>
              </a:buClr>
              <a:buFont typeface="Arial"/>
              <a:buChar char="•"/>
              <a:defRPr/>
            </a:pPr>
            <a:r>
              <a:rPr lang="en-US" sz="1800" dirty="0" smtClean="0">
                <a:latin typeface="Arial" pitchFamily="34" charset="0"/>
                <a:cs typeface="Arial" pitchFamily="34" charset="0"/>
              </a:rPr>
              <a:t>Renewable Energy Camp</a:t>
            </a:r>
            <a:br>
              <a:rPr lang="en-US" sz="1800" dirty="0" smtClean="0">
                <a:latin typeface="Arial" pitchFamily="34" charset="0"/>
                <a:cs typeface="Arial" pitchFamily="34" charset="0"/>
              </a:rPr>
            </a:br>
            <a:r>
              <a:rPr lang="en-US" sz="1000" dirty="0" smtClean="0">
                <a:latin typeface="Arial" pitchFamily="34" charset="0"/>
                <a:cs typeface="Arial" pitchFamily="34" charset="0"/>
              </a:rPr>
              <a:t>(Middle-</a:t>
            </a:r>
            <a:r>
              <a:rPr lang="en-US" sz="1000" dirty="0" err="1" smtClean="0">
                <a:latin typeface="Arial" pitchFamily="34" charset="0"/>
                <a:cs typeface="Arial" pitchFamily="34" charset="0"/>
              </a:rPr>
              <a:t>schoolers</a:t>
            </a:r>
            <a:r>
              <a:rPr lang="en-US" sz="1000" dirty="0" smtClean="0">
                <a:latin typeface="Arial" pitchFamily="34" charset="0"/>
                <a:cs typeface="Arial" pitchFamily="34" charset="0"/>
              </a:rPr>
              <a:t> for 1 week)</a:t>
            </a:r>
          </a:p>
          <a:p>
            <a:pPr marL="285750" indent="-285750" eaLnBrk="1" hangingPunct="1">
              <a:buClr>
                <a:srgbClr val="6E9388"/>
              </a:buClr>
              <a:buFont typeface="Arial"/>
              <a:buChar char="•"/>
              <a:defRPr/>
            </a:pPr>
            <a:r>
              <a:rPr lang="en-US" sz="1800" dirty="0" smtClean="0">
                <a:latin typeface="Arial" pitchFamily="34" charset="0"/>
                <a:cs typeface="Arial" pitchFamily="34" charset="0"/>
              </a:rPr>
              <a:t>Nanotechnology Workshop</a:t>
            </a:r>
            <a:br>
              <a:rPr lang="en-US" sz="1800" dirty="0" smtClean="0">
                <a:latin typeface="Arial" pitchFamily="34" charset="0"/>
                <a:cs typeface="Arial" pitchFamily="34" charset="0"/>
              </a:rPr>
            </a:br>
            <a:r>
              <a:rPr lang="en-US" sz="1000" dirty="0" smtClean="0">
                <a:latin typeface="Arial" pitchFamily="34" charset="0"/>
                <a:cs typeface="Arial" pitchFamily="34" charset="0"/>
              </a:rPr>
              <a:t>(Middle-</a:t>
            </a:r>
            <a:r>
              <a:rPr lang="en-US" sz="1000" dirty="0" err="1" smtClean="0">
                <a:latin typeface="Arial" pitchFamily="34" charset="0"/>
                <a:cs typeface="Arial" pitchFamily="34" charset="0"/>
              </a:rPr>
              <a:t>schoolers</a:t>
            </a:r>
            <a:r>
              <a:rPr lang="en-US" sz="1000" dirty="0" smtClean="0">
                <a:latin typeface="Arial" pitchFamily="34" charset="0"/>
                <a:cs typeface="Arial" pitchFamily="34" charset="0"/>
              </a:rPr>
              <a:t> for 1 week)</a:t>
            </a:r>
          </a:p>
          <a:p>
            <a:pPr marL="285750" indent="-285750" eaLnBrk="1" hangingPunct="1">
              <a:buClr>
                <a:srgbClr val="6E9388"/>
              </a:buClr>
              <a:buFont typeface="Arial"/>
              <a:buChar char="•"/>
              <a:defRPr/>
            </a:pPr>
            <a:r>
              <a:rPr lang="en-US" sz="1800" b="1" dirty="0" err="1" smtClean="0">
                <a:latin typeface="Arial" pitchFamily="34" charset="0"/>
                <a:cs typeface="Arial" pitchFamily="34" charset="0"/>
              </a:rPr>
              <a:t>SciGirls</a:t>
            </a:r>
            <a:r>
              <a:rPr lang="en-US" sz="1800" b="1" dirty="0" smtClean="0">
                <a:latin typeface="Arial" pitchFamily="34" charset="0"/>
                <a:cs typeface="Arial" pitchFamily="34" charset="0"/>
              </a:rPr>
              <a:t> 1</a:t>
            </a:r>
            <a:br>
              <a:rPr lang="en-US" sz="1800" b="1" dirty="0" smtClean="0">
                <a:latin typeface="Arial" pitchFamily="34" charset="0"/>
                <a:cs typeface="Arial" pitchFamily="34" charset="0"/>
              </a:rPr>
            </a:br>
            <a:r>
              <a:rPr lang="en-US" sz="1000" b="1" dirty="0" smtClean="0">
                <a:latin typeface="Arial" pitchFamily="34" charset="0"/>
                <a:cs typeface="Arial" pitchFamily="34" charset="0"/>
              </a:rPr>
              <a:t>(Middle-</a:t>
            </a:r>
            <a:r>
              <a:rPr lang="en-US" sz="1000" b="1" dirty="0" err="1" smtClean="0">
                <a:latin typeface="Arial" pitchFamily="34" charset="0"/>
                <a:cs typeface="Arial" pitchFamily="34" charset="0"/>
              </a:rPr>
              <a:t>schoolers</a:t>
            </a:r>
            <a:r>
              <a:rPr lang="en-US" sz="1000" b="1" dirty="0" smtClean="0">
                <a:latin typeface="Arial" pitchFamily="34" charset="0"/>
                <a:cs typeface="Arial" pitchFamily="34" charset="0"/>
              </a:rPr>
              <a:t> for 2 weeks)</a:t>
            </a:r>
          </a:p>
          <a:p>
            <a:pPr marL="285750" indent="-285750" eaLnBrk="1" hangingPunct="1">
              <a:buClr>
                <a:srgbClr val="6E9388"/>
              </a:buClr>
              <a:buFont typeface="Arial"/>
              <a:buChar char="•"/>
              <a:defRPr/>
            </a:pPr>
            <a:r>
              <a:rPr lang="en-US" sz="1800" b="1" dirty="0" err="1" smtClean="0">
                <a:latin typeface="Arial" pitchFamily="34" charset="0"/>
                <a:cs typeface="Arial" pitchFamily="34" charset="0"/>
              </a:rPr>
              <a:t>SciGirls</a:t>
            </a:r>
            <a:r>
              <a:rPr lang="en-US" sz="1800" b="1" dirty="0" smtClean="0">
                <a:latin typeface="Arial" pitchFamily="34" charset="0"/>
                <a:cs typeface="Arial" pitchFamily="34" charset="0"/>
              </a:rPr>
              <a:t> 2</a:t>
            </a:r>
            <a:br>
              <a:rPr lang="en-US" sz="1800" b="1" dirty="0" smtClean="0">
                <a:latin typeface="Arial" pitchFamily="34" charset="0"/>
                <a:cs typeface="Arial" pitchFamily="34" charset="0"/>
              </a:rPr>
            </a:br>
            <a:r>
              <a:rPr lang="en-US" sz="1000" b="1" dirty="0" smtClean="0">
                <a:latin typeface="Arial" pitchFamily="34" charset="0"/>
                <a:cs typeface="Arial" pitchFamily="34" charset="0"/>
              </a:rPr>
              <a:t>(High-</a:t>
            </a:r>
            <a:r>
              <a:rPr lang="en-US" sz="1000" b="1" dirty="0" err="1" smtClean="0">
                <a:latin typeface="Arial" pitchFamily="34" charset="0"/>
                <a:cs typeface="Arial" pitchFamily="34" charset="0"/>
              </a:rPr>
              <a:t>schoolers</a:t>
            </a:r>
            <a:r>
              <a:rPr lang="en-US" sz="1000" b="1" dirty="0" smtClean="0">
                <a:latin typeface="Arial" pitchFamily="34" charset="0"/>
                <a:cs typeface="Arial" pitchFamily="34" charset="0"/>
              </a:rPr>
              <a:t> for 2 weeks)</a:t>
            </a:r>
          </a:p>
          <a:p>
            <a:pPr marL="285750" indent="-285750" eaLnBrk="1" hangingPunct="1">
              <a:buClr>
                <a:srgbClr val="6E9388"/>
              </a:buClr>
              <a:buFont typeface="Arial"/>
              <a:buChar char="•"/>
              <a:defRPr/>
            </a:pPr>
            <a:r>
              <a:rPr lang="en-US" sz="1800" dirty="0" smtClean="0">
                <a:latin typeface="Arial" pitchFamily="34" charset="0"/>
                <a:cs typeface="Arial" pitchFamily="34" charset="0"/>
              </a:rPr>
              <a:t>Young Scholars Program</a:t>
            </a:r>
            <a:br>
              <a:rPr lang="en-US" sz="1800" dirty="0" smtClean="0">
                <a:latin typeface="Arial" pitchFamily="34" charset="0"/>
                <a:cs typeface="Arial" pitchFamily="34" charset="0"/>
              </a:rPr>
            </a:br>
            <a:r>
              <a:rPr lang="en-US" sz="1000" dirty="0" smtClean="0">
                <a:latin typeface="Arial" pitchFamily="34" charset="0"/>
                <a:cs typeface="Arial" pitchFamily="34" charset="0"/>
              </a:rPr>
              <a:t>(High-</a:t>
            </a:r>
            <a:r>
              <a:rPr lang="en-US" sz="1000" dirty="0" err="1" smtClean="0">
                <a:latin typeface="Arial" pitchFamily="34" charset="0"/>
                <a:cs typeface="Arial" pitchFamily="34" charset="0"/>
              </a:rPr>
              <a:t>schoolers</a:t>
            </a:r>
            <a:r>
              <a:rPr lang="en-US" sz="1000" dirty="0" smtClean="0">
                <a:latin typeface="Arial" pitchFamily="34" charset="0"/>
                <a:cs typeface="Arial" pitchFamily="34" charset="0"/>
              </a:rPr>
              <a:t> for 5 weeks)</a:t>
            </a:r>
          </a:p>
        </p:txBody>
      </p:sp>
      <p:grpSp>
        <p:nvGrpSpPr>
          <p:cNvPr id="21509" name="Group 19"/>
          <p:cNvGrpSpPr>
            <a:grpSpLocks/>
          </p:cNvGrpSpPr>
          <p:nvPr/>
        </p:nvGrpSpPr>
        <p:grpSpPr bwMode="auto">
          <a:xfrm>
            <a:off x="-377825" y="192088"/>
            <a:ext cx="9588500" cy="2487612"/>
            <a:chOff x="-378187" y="191871"/>
            <a:chExt cx="9588715" cy="2487313"/>
          </a:xfrm>
        </p:grpSpPr>
        <p:pic>
          <p:nvPicPr>
            <p:cNvPr id="21511" name="Picture 13" descr="camp-5.jpg"/>
            <p:cNvPicPr>
              <a:picLocks noChangeAspect="1"/>
            </p:cNvPicPr>
            <p:nvPr/>
          </p:nvPicPr>
          <p:blipFill>
            <a:blip r:embed="rId4"/>
            <a:srcRect/>
            <a:stretch>
              <a:fillRect/>
            </a:stretch>
          </p:blipFill>
          <p:spPr bwMode="auto">
            <a:xfrm>
              <a:off x="-378187" y="191871"/>
              <a:ext cx="3546069" cy="2487313"/>
            </a:xfrm>
            <a:prstGeom prst="rect">
              <a:avLst/>
            </a:prstGeom>
            <a:noFill/>
            <a:ln w="9525">
              <a:noFill/>
              <a:miter lim="800000"/>
              <a:headEnd/>
              <a:tailEnd/>
            </a:ln>
          </p:spPr>
        </p:pic>
        <p:pic>
          <p:nvPicPr>
            <p:cNvPr id="21512" name="Picture 11" descr="camp-4.jpg"/>
            <p:cNvPicPr>
              <a:picLocks noChangeAspect="1"/>
            </p:cNvPicPr>
            <p:nvPr/>
          </p:nvPicPr>
          <p:blipFill>
            <a:blip r:embed="rId5"/>
            <a:srcRect/>
            <a:stretch>
              <a:fillRect/>
            </a:stretch>
          </p:blipFill>
          <p:spPr bwMode="auto">
            <a:xfrm>
              <a:off x="5755927" y="191872"/>
              <a:ext cx="3454601" cy="2487312"/>
            </a:xfrm>
            <a:prstGeom prst="rect">
              <a:avLst/>
            </a:prstGeom>
            <a:noFill/>
            <a:ln w="9525">
              <a:noFill/>
              <a:miter lim="800000"/>
              <a:headEnd/>
              <a:tailEnd/>
            </a:ln>
          </p:spPr>
        </p:pic>
        <p:pic>
          <p:nvPicPr>
            <p:cNvPr id="21513" name="Picture 14" descr="camp-2.jpg"/>
            <p:cNvPicPr>
              <a:picLocks noChangeAspect="1"/>
            </p:cNvPicPr>
            <p:nvPr/>
          </p:nvPicPr>
          <p:blipFill>
            <a:blip r:embed="rId6"/>
            <a:srcRect/>
            <a:stretch>
              <a:fillRect/>
            </a:stretch>
          </p:blipFill>
          <p:spPr bwMode="auto">
            <a:xfrm>
              <a:off x="2553724" y="191871"/>
              <a:ext cx="3428748" cy="2487313"/>
            </a:xfrm>
            <a:prstGeom prst="rect">
              <a:avLst/>
            </a:prstGeom>
            <a:noFill/>
            <a:ln w="9525">
              <a:noFill/>
              <a:miter lim="800000"/>
              <a:headEnd/>
              <a:tailEnd/>
            </a:ln>
          </p:spPr>
        </p:pic>
      </p:grpSp>
      <p:sp>
        <p:nvSpPr>
          <p:cNvPr id="21" name="Title 1"/>
          <p:cNvSpPr>
            <a:spLocks noGrp="1"/>
          </p:cNvSpPr>
          <p:nvPr>
            <p:ph type="title"/>
          </p:nvPr>
        </p:nvSpPr>
        <p:spPr>
          <a:xfrm>
            <a:off x="204788" y="26860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Summer Programs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7" name="Content Placeholder 2"/>
          <p:cNvSpPr txBox="1">
            <a:spLocks/>
          </p:cNvSpPr>
          <p:nvPr/>
        </p:nvSpPr>
        <p:spPr bwMode="auto">
          <a:xfrm>
            <a:off x="204788" y="1467644"/>
            <a:ext cx="8939212" cy="4745831"/>
          </a:xfrm>
          <a:prstGeom prst="rect">
            <a:avLst/>
          </a:prstGeom>
          <a:noFill/>
          <a:ln w="9525">
            <a:noFill/>
            <a:miter lim="800000"/>
            <a:headEnd/>
            <a:tailEnd/>
          </a:ln>
        </p:spPr>
        <p:txBody>
          <a:bodyPr/>
          <a:lstStyle/>
          <a:p>
            <a:pPr>
              <a:spcBef>
                <a:spcPct val="20000"/>
              </a:spcBef>
              <a:buFont typeface="Arial" pitchFamily="34" charset="0"/>
              <a:buChar char="•"/>
            </a:pPr>
            <a:r>
              <a:rPr lang="en-US" sz="2000" dirty="0">
                <a:latin typeface="Georgia" pitchFamily="18" charset="0"/>
              </a:rPr>
              <a:t> </a:t>
            </a:r>
            <a:r>
              <a:rPr lang="en-US" sz="1600" dirty="0"/>
              <a:t>Since 2006, 166 young women have participated in the </a:t>
            </a:r>
            <a:r>
              <a:rPr lang="en-US" sz="1600" dirty="0" err="1" smtClean="0"/>
              <a:t>SciGirls</a:t>
            </a:r>
            <a:r>
              <a:rPr lang="en-US" sz="1600" dirty="0" smtClean="0"/>
              <a:t> </a:t>
            </a:r>
            <a:r>
              <a:rPr lang="en-US" sz="1600" dirty="0"/>
              <a:t>program. Of those, 48 participated in the program for two summers (29</a:t>
            </a:r>
            <a:r>
              <a:rPr lang="en-US" sz="1600" dirty="0" smtClean="0"/>
              <a:t>%)</a:t>
            </a:r>
          </a:p>
          <a:p>
            <a:pPr>
              <a:spcBef>
                <a:spcPct val="20000"/>
              </a:spcBef>
              <a:buFont typeface="Arial" pitchFamily="34" charset="0"/>
              <a:buChar char="•"/>
            </a:pPr>
            <a:r>
              <a:rPr lang="en-US" sz="1600" dirty="0" smtClean="0"/>
              <a:t>144 participants are eligible for the Longitudinal Cohort (2006-2011 participants)</a:t>
            </a:r>
          </a:p>
          <a:p>
            <a:pPr>
              <a:spcBef>
                <a:spcPct val="20000"/>
              </a:spcBef>
              <a:buFont typeface="Arial" pitchFamily="34" charset="0"/>
              <a:buChar char="•"/>
            </a:pPr>
            <a:r>
              <a:rPr lang="en-US" sz="1600" dirty="0" smtClean="0"/>
              <a:t>Of those, 60 have responded to one or more of the following longitudinal instruments: 2009 survey, 2012 survey, 2011 interviews.</a:t>
            </a:r>
          </a:p>
          <a:p>
            <a:pPr marL="400050" lvl="1">
              <a:spcBef>
                <a:spcPct val="20000"/>
              </a:spcBef>
              <a:buFont typeface="Arial" pitchFamily="34" charset="0"/>
              <a:buChar char="–"/>
            </a:pPr>
            <a:endParaRPr lang="en-US" sz="1600" dirty="0">
              <a:latin typeface="Georgia" pitchFamily="18" charset="0"/>
            </a:endParaRPr>
          </a:p>
        </p:txBody>
      </p:sp>
      <p:sp>
        <p:nvSpPr>
          <p:cNvPr id="21" name="Title 1"/>
          <p:cNvSpPr>
            <a:spLocks noGrp="1"/>
          </p:cNvSpPr>
          <p:nvPr>
            <p:ph type="title"/>
          </p:nvPr>
        </p:nvSpPr>
        <p:spPr>
          <a:xfrm>
            <a:off x="204788" y="427831"/>
            <a:ext cx="8939212" cy="1039813"/>
          </a:xfrm>
        </p:spPr>
        <p:txBody>
          <a:bodyPr>
            <a:normAutofit/>
          </a:bodyPr>
          <a:lstStyle/>
          <a:p>
            <a:pPr algn="l" eaLnBrk="1" hangingPunct="1">
              <a:lnSpc>
                <a:spcPts val="5000"/>
              </a:lnSpc>
            </a:pPr>
            <a:r>
              <a:rPr lang="en-US" b="1" dirty="0" err="1" smtClean="0">
                <a:latin typeface="Arial" pitchFamily="34" charset="0"/>
                <a:ea typeface="ＭＳ Ｐゴシック" charset="-128"/>
                <a:cs typeface="Arial" pitchFamily="34" charset="0"/>
              </a:rPr>
              <a:t>SciGirls</a:t>
            </a:r>
            <a:endParaRPr lang="en-US" b="1" dirty="0" smtClean="0">
              <a:latin typeface="Arial" pitchFamily="34" charset="0"/>
              <a:ea typeface="ＭＳ Ｐゴシック" charset="-128"/>
              <a:cs typeface="Arial" pitchFamily="34" charset="0"/>
            </a:endParaRPr>
          </a:p>
        </p:txBody>
      </p:sp>
      <p:pic>
        <p:nvPicPr>
          <p:cNvPr id="10" name="Picture 1" descr="mentorship-1.jpg"/>
          <p:cNvPicPr>
            <a:picLocks noChangeAspect="1"/>
          </p:cNvPicPr>
          <p:nvPr/>
        </p:nvPicPr>
        <p:blipFill>
          <a:blip r:embed="rId3"/>
          <a:srcRect/>
          <a:stretch>
            <a:fillRect/>
          </a:stretch>
        </p:blipFill>
        <p:spPr bwMode="auto">
          <a:xfrm>
            <a:off x="6865619" y="96839"/>
            <a:ext cx="2036921" cy="1452323"/>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4246668"/>
              </p:ext>
            </p:extLst>
          </p:nvPr>
        </p:nvGraphicFramePr>
        <p:xfrm>
          <a:off x="449580" y="4158059"/>
          <a:ext cx="3627120" cy="2351024"/>
        </p:xfrm>
        <a:graphic>
          <a:graphicData uri="http://schemas.openxmlformats.org/drawingml/2006/table">
            <a:tbl>
              <a:tblPr firstRow="1" bandRow="1">
                <a:tableStyleId>{7DF18680-E054-41AD-8BC1-D1AEF772440D}</a:tableStyleId>
              </a:tblPr>
              <a:tblGrid>
                <a:gridCol w="1209040"/>
                <a:gridCol w="1209040"/>
                <a:gridCol w="1209040"/>
              </a:tblGrid>
              <a:tr h="370840">
                <a:tc>
                  <a:txBody>
                    <a:bodyPr/>
                    <a:lstStyle/>
                    <a:p>
                      <a:pPr marL="0" marR="0" algn="ctr">
                        <a:spcBef>
                          <a:spcPts val="0"/>
                        </a:spcBef>
                        <a:spcAft>
                          <a:spcPts val="0"/>
                        </a:spcAft>
                      </a:pPr>
                      <a:r>
                        <a:rPr lang="en-US" sz="1600" b="1" dirty="0">
                          <a:effectLst/>
                          <a:latin typeface="Arial" pitchFamily="34" charset="0"/>
                          <a:cs typeface="Arial" pitchFamily="34" charset="0"/>
                        </a:rPr>
                        <a:t>Race</a:t>
                      </a:r>
                      <a:r>
                        <a:rPr lang="en-US" sz="1600" b="1" dirty="0" smtClean="0">
                          <a:effectLst/>
                          <a:latin typeface="Arial" pitchFamily="34" charset="0"/>
                          <a:cs typeface="Arial" pitchFamily="34" charset="0"/>
                        </a:rPr>
                        <a:t>/ ethnicity</a:t>
                      </a:r>
                      <a:endParaRPr lang="en-US" sz="1600" b="1" dirty="0">
                        <a:effectLst/>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b="1" dirty="0">
                          <a:effectLst/>
                          <a:latin typeface="Arial" pitchFamily="34" charset="0"/>
                          <a:cs typeface="Arial" pitchFamily="34" charset="0"/>
                        </a:rPr>
                        <a:t>N</a:t>
                      </a:r>
                      <a:endParaRPr lang="en-US" sz="1600" b="1" dirty="0">
                        <a:effectLst/>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b="1" dirty="0">
                          <a:effectLst/>
                          <a:latin typeface="Arial" pitchFamily="34" charset="0"/>
                          <a:cs typeface="Arial" pitchFamily="34" charset="0"/>
                        </a:rPr>
                        <a:t>Percent of total</a:t>
                      </a:r>
                      <a:endParaRPr lang="en-US" sz="1600" b="1" dirty="0">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African </a:t>
                      </a:r>
                      <a:r>
                        <a:rPr lang="en-US" sz="1600" dirty="0" smtClean="0">
                          <a:effectLst/>
                          <a:latin typeface="Arial" pitchFamily="34" charset="0"/>
                          <a:cs typeface="Arial" pitchFamily="34" charset="0"/>
                        </a:rPr>
                        <a:t>Americans</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26</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18%</a:t>
                      </a:r>
                      <a:endParaRPr lang="en-US" sz="1600" dirty="0">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Asian </a:t>
                      </a:r>
                      <a:r>
                        <a:rPr lang="en-US" sz="1600" dirty="0" smtClean="0">
                          <a:effectLst/>
                          <a:latin typeface="Arial" pitchFamily="34" charset="0"/>
                          <a:cs typeface="Arial" pitchFamily="34" charset="0"/>
                        </a:rPr>
                        <a:t>Americans</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13</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9%</a:t>
                      </a:r>
                      <a:endParaRPr lang="en-US" sz="1600" dirty="0">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Hispanic</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7</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5%</a:t>
                      </a:r>
                      <a:endParaRPr lang="en-US" sz="1600" dirty="0">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600" dirty="0" smtClean="0">
                          <a:effectLst/>
                          <a:latin typeface="Arial" pitchFamily="34" charset="0"/>
                          <a:cs typeface="Arial" pitchFamily="34" charset="0"/>
                        </a:rPr>
                        <a:t>White</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98</a:t>
                      </a:r>
                      <a:endParaRPr lang="en-US" sz="16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68%</a:t>
                      </a:r>
                      <a:endParaRPr lang="en-US" sz="1600" dirty="0">
                        <a:effectLst/>
                        <a:latin typeface="Arial" pitchFamily="34" charset="0"/>
                        <a:ea typeface="Calibri"/>
                        <a:cs typeface="Arial" pitchFamily="34"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06629373"/>
              </p:ext>
            </p:extLst>
          </p:nvPr>
        </p:nvGraphicFramePr>
        <p:xfrm>
          <a:off x="4541516" y="4158059"/>
          <a:ext cx="3703323" cy="2427601"/>
        </p:xfrm>
        <a:graphic>
          <a:graphicData uri="http://schemas.openxmlformats.org/drawingml/2006/table">
            <a:tbl>
              <a:tblPr firstRow="1" bandRow="1">
                <a:tableStyleId>{93296810-A885-4BE3-A3E7-6D5BEEA58F35}</a:tableStyleId>
              </a:tblPr>
              <a:tblGrid>
                <a:gridCol w="1234441"/>
                <a:gridCol w="1234441"/>
                <a:gridCol w="1234441"/>
              </a:tblGrid>
              <a:tr h="654443">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 </a:t>
                      </a:r>
                      <a:r>
                        <a:rPr lang="en-US" sz="1400" dirty="0" smtClean="0">
                          <a:effectLst/>
                          <a:latin typeface="Arial" pitchFamily="34" charset="0"/>
                          <a:cs typeface="Arial" pitchFamily="34" charset="0"/>
                        </a:rPr>
                        <a:t>Race/ Ethnicity</a:t>
                      </a:r>
                      <a:endParaRPr lang="en-US" sz="1400" b="1"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N in cohort</a:t>
                      </a:r>
                      <a:endParaRPr lang="en-US" sz="1400" b="1"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smtClean="0">
                          <a:effectLst/>
                          <a:latin typeface="Arial" pitchFamily="34" charset="0"/>
                          <a:cs typeface="Arial" pitchFamily="34" charset="0"/>
                        </a:rPr>
                        <a:t>% </a:t>
                      </a:r>
                      <a:r>
                        <a:rPr lang="en-US" sz="1400" dirty="0">
                          <a:effectLst/>
                          <a:latin typeface="Arial" pitchFamily="34" charset="0"/>
                          <a:cs typeface="Arial" pitchFamily="34" charset="0"/>
                        </a:rPr>
                        <a:t>of Follow up cohort</a:t>
                      </a:r>
                      <a:endParaRPr lang="en-US" sz="1400" b="1" dirty="0">
                        <a:effectLst/>
                        <a:latin typeface="Arial" pitchFamily="34" charset="0"/>
                        <a:ea typeface="Calibri"/>
                        <a:cs typeface="Arial" pitchFamily="34" charset="0"/>
                      </a:endParaRPr>
                    </a:p>
                  </a:txBody>
                  <a:tcPr marL="68580" marR="68580" marT="0" marB="0"/>
                </a:tc>
              </a:tr>
              <a:tr h="433072">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African Americans</a:t>
                      </a:r>
                      <a:endParaRPr lang="en-US" sz="14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10</a:t>
                      </a:r>
                      <a:endParaRPr lang="en-US" sz="14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17%</a:t>
                      </a:r>
                      <a:endParaRPr lang="en-US" sz="1400" dirty="0">
                        <a:effectLst/>
                        <a:latin typeface="Arial" pitchFamily="34" charset="0"/>
                        <a:ea typeface="Calibri"/>
                        <a:cs typeface="Arial" pitchFamily="34" charset="0"/>
                      </a:endParaRPr>
                    </a:p>
                  </a:txBody>
                  <a:tcPr marL="68580" marR="68580" marT="0" marB="0"/>
                </a:tc>
              </a:tr>
              <a:tr h="433072">
                <a:tc>
                  <a:txBody>
                    <a:bodyPr/>
                    <a:lstStyle/>
                    <a:p>
                      <a:pPr marL="0" marR="0">
                        <a:lnSpc>
                          <a:spcPct val="115000"/>
                        </a:lnSpc>
                        <a:spcBef>
                          <a:spcPts val="0"/>
                        </a:spcBef>
                        <a:spcAft>
                          <a:spcPts val="0"/>
                        </a:spcAft>
                      </a:pPr>
                      <a:r>
                        <a:rPr lang="en-US" sz="1400">
                          <a:effectLst/>
                          <a:latin typeface="Arial" pitchFamily="34" charset="0"/>
                          <a:cs typeface="Arial" pitchFamily="34" charset="0"/>
                        </a:rPr>
                        <a:t>Asian Americans</a:t>
                      </a:r>
                      <a:endParaRPr lang="en-US" sz="140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3</a:t>
                      </a:r>
                      <a:endParaRPr lang="en-US" sz="14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5%</a:t>
                      </a:r>
                      <a:endParaRPr lang="en-US" sz="1400" dirty="0">
                        <a:effectLst/>
                        <a:latin typeface="Arial" pitchFamily="34" charset="0"/>
                        <a:ea typeface="Calibri"/>
                        <a:cs typeface="Arial" pitchFamily="34" charset="0"/>
                      </a:endParaRPr>
                    </a:p>
                  </a:txBody>
                  <a:tcPr marL="68580" marR="68580" marT="0" marB="0"/>
                </a:tc>
              </a:tr>
              <a:tr h="395851">
                <a:tc>
                  <a:txBody>
                    <a:bodyPr/>
                    <a:lstStyle/>
                    <a:p>
                      <a:pPr marL="0" marR="0">
                        <a:lnSpc>
                          <a:spcPct val="115000"/>
                        </a:lnSpc>
                        <a:spcBef>
                          <a:spcPts val="0"/>
                        </a:spcBef>
                        <a:spcAft>
                          <a:spcPts val="0"/>
                        </a:spcAft>
                      </a:pPr>
                      <a:r>
                        <a:rPr lang="en-US" sz="1400">
                          <a:effectLst/>
                          <a:latin typeface="Arial" pitchFamily="34" charset="0"/>
                          <a:cs typeface="Arial" pitchFamily="34" charset="0"/>
                        </a:rPr>
                        <a:t>Hispanic</a:t>
                      </a:r>
                      <a:endParaRPr lang="en-US" sz="140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2%</a:t>
                      </a:r>
                      <a:endParaRPr lang="en-US" sz="1400" dirty="0">
                        <a:effectLst/>
                        <a:latin typeface="Arial" pitchFamily="34" charset="0"/>
                        <a:ea typeface="Calibri"/>
                        <a:cs typeface="Arial" pitchFamily="34" charset="0"/>
                      </a:endParaRPr>
                    </a:p>
                  </a:txBody>
                  <a:tcPr marL="68580" marR="68580" marT="0" marB="0"/>
                </a:tc>
              </a:tr>
              <a:tr h="395851">
                <a:tc>
                  <a:txBody>
                    <a:bodyPr/>
                    <a:lstStyle/>
                    <a:p>
                      <a:pPr marL="0" marR="0">
                        <a:lnSpc>
                          <a:spcPct val="115000"/>
                        </a:lnSpc>
                        <a:spcBef>
                          <a:spcPts val="0"/>
                        </a:spcBef>
                        <a:spcAft>
                          <a:spcPts val="0"/>
                        </a:spcAft>
                      </a:pPr>
                      <a:r>
                        <a:rPr lang="en-US" sz="1400">
                          <a:effectLst/>
                          <a:latin typeface="Arial" pitchFamily="34" charset="0"/>
                          <a:cs typeface="Arial" pitchFamily="34" charset="0"/>
                        </a:rPr>
                        <a:t>White</a:t>
                      </a:r>
                      <a:endParaRPr lang="en-US" sz="140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46</a:t>
                      </a:r>
                      <a:endParaRPr lang="en-US" sz="1400">
                        <a:effectLst/>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77%</a:t>
                      </a:r>
                      <a:endParaRPr lang="en-US" sz="1400" dirty="0">
                        <a:effectLst/>
                        <a:latin typeface="Arial" pitchFamily="34" charset="0"/>
                        <a:ea typeface="Calibri"/>
                        <a:cs typeface="Arial" pitchFamily="34" charset="0"/>
                      </a:endParaRPr>
                    </a:p>
                  </a:txBody>
                  <a:tcPr marL="68580" marR="68580" marT="0" marB="0"/>
                </a:tc>
              </a:tr>
            </a:tbl>
          </a:graphicData>
        </a:graphic>
      </p:graphicFrame>
      <p:sp>
        <p:nvSpPr>
          <p:cNvPr id="5" name="TextBox 4"/>
          <p:cNvSpPr txBox="1"/>
          <p:nvPr/>
        </p:nvSpPr>
        <p:spPr>
          <a:xfrm>
            <a:off x="449580" y="3401891"/>
            <a:ext cx="3558540" cy="646331"/>
          </a:xfrm>
          <a:prstGeom prst="rect">
            <a:avLst/>
          </a:prstGeom>
          <a:noFill/>
        </p:spPr>
        <p:txBody>
          <a:bodyPr wrap="square" rtlCol="0">
            <a:spAutoFit/>
          </a:bodyPr>
          <a:lstStyle/>
          <a:p>
            <a:r>
              <a:rPr lang="en-US" dirty="0" smtClean="0"/>
              <a:t>Demographics for All Campers (N=144)</a:t>
            </a:r>
            <a:endParaRPr lang="en-US" dirty="0"/>
          </a:p>
        </p:txBody>
      </p:sp>
      <p:sp>
        <p:nvSpPr>
          <p:cNvPr id="6" name="TextBox 5"/>
          <p:cNvSpPr txBox="1"/>
          <p:nvPr/>
        </p:nvSpPr>
        <p:spPr>
          <a:xfrm>
            <a:off x="4541517" y="3386651"/>
            <a:ext cx="3703323" cy="646331"/>
          </a:xfrm>
          <a:prstGeom prst="rect">
            <a:avLst/>
          </a:prstGeom>
          <a:noFill/>
        </p:spPr>
        <p:txBody>
          <a:bodyPr wrap="square" rtlCol="0">
            <a:spAutoFit/>
          </a:bodyPr>
          <a:lstStyle/>
          <a:p>
            <a:r>
              <a:rPr lang="en-US" dirty="0" smtClean="0"/>
              <a:t>Demographics for Longitudinal Cohort (n=60)</a:t>
            </a:r>
            <a:endParaRPr lang="en-US" dirty="0"/>
          </a:p>
        </p:txBody>
      </p:sp>
    </p:spTree>
    <p:extLst>
      <p:ext uri="{BB962C8B-B14F-4D97-AF65-F5344CB8AC3E}">
        <p14:creationId xmlns:p14="http://schemas.microsoft.com/office/powerpoint/2010/main" val="36542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Title 1"/>
          <p:cNvSpPr>
            <a:spLocks noGrp="1"/>
          </p:cNvSpPr>
          <p:nvPr>
            <p:ph type="title"/>
          </p:nvPr>
        </p:nvSpPr>
        <p:spPr>
          <a:xfrm>
            <a:off x="105728" y="40767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Quantitative Evidence</a:t>
            </a:r>
          </a:p>
        </p:txBody>
      </p:sp>
      <p:graphicFrame>
        <p:nvGraphicFramePr>
          <p:cNvPr id="2" name="Table 1"/>
          <p:cNvGraphicFramePr>
            <a:graphicFrameLocks noGrp="1"/>
          </p:cNvGraphicFramePr>
          <p:nvPr>
            <p:extLst>
              <p:ext uri="{D42A27DB-BD31-4B8C-83A1-F6EECF244321}">
                <p14:modId xmlns:p14="http://schemas.microsoft.com/office/powerpoint/2010/main" val="1833182242"/>
              </p:ext>
            </p:extLst>
          </p:nvPr>
        </p:nvGraphicFramePr>
        <p:xfrm>
          <a:off x="502920" y="1808480"/>
          <a:ext cx="7627620" cy="3820160"/>
        </p:xfrm>
        <a:graphic>
          <a:graphicData uri="http://schemas.openxmlformats.org/drawingml/2006/table">
            <a:tbl>
              <a:tblPr firstRow="1" bandRow="1">
                <a:tableStyleId>{5C22544A-7EE6-4342-B048-85BDC9FD1C3A}</a:tableStyleId>
              </a:tblPr>
              <a:tblGrid>
                <a:gridCol w="4716780"/>
                <a:gridCol w="1463040"/>
                <a:gridCol w="1447800"/>
              </a:tblGrid>
              <a:tr h="370840">
                <a:tc>
                  <a:txBody>
                    <a:bodyPr/>
                    <a:lstStyle/>
                    <a:p>
                      <a:pPr marL="0" marR="0">
                        <a:spcBef>
                          <a:spcPts val="0"/>
                        </a:spcBef>
                        <a:spcAft>
                          <a:spcPts val="0"/>
                        </a:spcAft>
                      </a:pPr>
                      <a:r>
                        <a:rPr lang="en-US" sz="1400" dirty="0">
                          <a:effectLst/>
                          <a:latin typeface="Arial" pitchFamily="34" charset="0"/>
                          <a:ea typeface="Calibri"/>
                          <a:cs typeface="Arial" pitchFamily="34" charset="0"/>
                        </a:rPr>
                        <a:t>Effects of Camp</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Tally</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Percent of Total (n=60)</a:t>
                      </a:r>
                    </a:p>
                  </a:txBody>
                  <a:tcPr marL="68580" marR="68580" marT="0" marB="0"/>
                </a:tc>
              </a:tr>
              <a:tr h="370840">
                <a:tc>
                  <a:txBody>
                    <a:bodyPr/>
                    <a:lstStyle/>
                    <a:p>
                      <a:pPr marL="0" marR="0">
                        <a:spcBef>
                          <a:spcPts val="0"/>
                        </a:spcBef>
                        <a:spcAft>
                          <a:spcPts val="0"/>
                        </a:spcAft>
                      </a:pPr>
                      <a:r>
                        <a:rPr lang="en-US" sz="1400" dirty="0">
                          <a:effectLst/>
                          <a:latin typeface="Arial" pitchFamily="34" charset="0"/>
                          <a:ea typeface="Calibri"/>
                          <a:cs typeface="Arial" pitchFamily="34" charset="0"/>
                        </a:rPr>
                        <a:t>Increased interest in STEM</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60</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100%</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Learned about real-world applications of STEM</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26</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43%</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Learned about STEM careers</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20</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33%</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Motivated to take more advanced STEM courses</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9</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15%</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Motivated to pursue STEM careers</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8</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13%</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Improved concept that women can be successful in STEM</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7</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12%</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Increased confidence in STEM abilities</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6</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10%</a:t>
                      </a:r>
                    </a:p>
                  </a:txBody>
                  <a:tcPr marL="68580" marR="68580" marT="0" marB="0"/>
                </a:tc>
              </a:tr>
              <a:tr h="370840">
                <a:tc>
                  <a:txBody>
                    <a:bodyPr/>
                    <a:lstStyle/>
                    <a:p>
                      <a:pPr marL="0" marR="0">
                        <a:spcBef>
                          <a:spcPts val="0"/>
                        </a:spcBef>
                        <a:spcAft>
                          <a:spcPts val="0"/>
                        </a:spcAft>
                      </a:pPr>
                      <a:r>
                        <a:rPr lang="en-US" sz="1400">
                          <a:effectLst/>
                          <a:latin typeface="Arial" pitchFamily="34" charset="0"/>
                          <a:ea typeface="Calibri"/>
                          <a:cs typeface="Arial" pitchFamily="34" charset="0"/>
                        </a:rPr>
                        <a:t>Participated in and learned about collaboration as it relates to STEM</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6</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10%</a:t>
                      </a:r>
                    </a:p>
                  </a:txBody>
                  <a:tcPr marL="68580" marR="68580" marT="0" marB="0"/>
                </a:tc>
              </a:tr>
              <a:tr h="370840">
                <a:tc>
                  <a:txBody>
                    <a:bodyPr/>
                    <a:lstStyle/>
                    <a:p>
                      <a:pPr marL="0" marR="0">
                        <a:spcBef>
                          <a:spcPts val="0"/>
                        </a:spcBef>
                        <a:spcAft>
                          <a:spcPts val="0"/>
                        </a:spcAft>
                      </a:pPr>
                      <a:r>
                        <a:rPr lang="en-US" sz="1400" dirty="0">
                          <a:effectLst/>
                          <a:latin typeface="Arial" pitchFamily="34" charset="0"/>
                          <a:ea typeface="Calibri"/>
                          <a:cs typeface="Arial" pitchFamily="34" charset="0"/>
                        </a:rPr>
                        <a:t>Increased understanding of STEM</a:t>
                      </a:r>
                    </a:p>
                  </a:txBody>
                  <a:tcPr marL="68580" marR="68580" marT="0" marB="0"/>
                </a:tc>
                <a:tc>
                  <a:txBody>
                    <a:bodyPr/>
                    <a:lstStyle/>
                    <a:p>
                      <a:pPr marL="0" marR="0">
                        <a:spcBef>
                          <a:spcPts val="0"/>
                        </a:spcBef>
                        <a:spcAft>
                          <a:spcPts val="0"/>
                        </a:spcAft>
                      </a:pPr>
                      <a:r>
                        <a:rPr lang="en-US" sz="1400">
                          <a:effectLst/>
                          <a:latin typeface="Arial" pitchFamily="34" charset="0"/>
                          <a:ea typeface="Calibri"/>
                          <a:cs typeface="Arial" pitchFamily="34" charset="0"/>
                        </a:rPr>
                        <a:t>4</a:t>
                      </a:r>
                    </a:p>
                  </a:txBody>
                  <a:tcPr marL="68580" marR="68580" marT="0" marB="0"/>
                </a:tc>
                <a:tc>
                  <a:txBody>
                    <a:bodyPr/>
                    <a:lstStyle/>
                    <a:p>
                      <a:pPr marL="0" marR="0">
                        <a:spcBef>
                          <a:spcPts val="0"/>
                        </a:spcBef>
                        <a:spcAft>
                          <a:spcPts val="0"/>
                        </a:spcAft>
                      </a:pPr>
                      <a:r>
                        <a:rPr lang="en-US" sz="1400" dirty="0">
                          <a:effectLst/>
                          <a:latin typeface="Arial" pitchFamily="34" charset="0"/>
                          <a:ea typeface="Calibri"/>
                          <a:cs typeface="Arial" pitchFamily="34" charset="0"/>
                        </a:rPr>
                        <a:t>7%</a:t>
                      </a:r>
                    </a:p>
                  </a:txBody>
                  <a:tcPr marL="68580" marR="68580" marT="0" marB="0"/>
                </a:tc>
              </a:tr>
            </a:tbl>
          </a:graphicData>
        </a:graphic>
      </p:graphicFrame>
    </p:spTree>
    <p:extLst>
      <p:ext uri="{BB962C8B-B14F-4D97-AF65-F5344CB8AC3E}">
        <p14:creationId xmlns:p14="http://schemas.microsoft.com/office/powerpoint/2010/main" val="129670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Title 1"/>
          <p:cNvSpPr>
            <a:spLocks noGrp="1"/>
          </p:cNvSpPr>
          <p:nvPr>
            <p:ph type="title"/>
          </p:nvPr>
        </p:nvSpPr>
        <p:spPr>
          <a:xfrm>
            <a:off x="457200" y="274638"/>
            <a:ext cx="8229600" cy="830262"/>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Qualitative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5322857"/>
              </p:ext>
            </p:extLst>
          </p:nvPr>
        </p:nvGraphicFramePr>
        <p:xfrm>
          <a:off x="281940" y="1018541"/>
          <a:ext cx="8641080" cy="5344720"/>
        </p:xfrm>
        <a:graphic>
          <a:graphicData uri="http://schemas.openxmlformats.org/drawingml/2006/table">
            <a:tbl>
              <a:tblPr firstRow="1" bandRow="1">
                <a:tableStyleId>{5C22544A-7EE6-4342-B048-85BDC9FD1C3A}</a:tableStyleId>
              </a:tblPr>
              <a:tblGrid>
                <a:gridCol w="1596722"/>
                <a:gridCol w="7044358"/>
              </a:tblGrid>
              <a:tr h="239595">
                <a:tc>
                  <a:txBody>
                    <a:bodyPr/>
                    <a:lstStyle/>
                    <a:p>
                      <a:r>
                        <a:rPr lang="en-US" sz="1400" dirty="0" smtClean="0"/>
                        <a:t>Reason</a:t>
                      </a:r>
                      <a:r>
                        <a:rPr lang="en-US" sz="1400" baseline="0" dirty="0" smtClean="0"/>
                        <a:t> for Increased STEM interest</a:t>
                      </a:r>
                      <a:endParaRPr lang="en-US" sz="1400" dirty="0"/>
                    </a:p>
                  </a:txBody>
                  <a:tcPr/>
                </a:tc>
                <a:tc>
                  <a:txBody>
                    <a:bodyPr/>
                    <a:lstStyle/>
                    <a:p>
                      <a:r>
                        <a:rPr lang="en-US" sz="1400" dirty="0" smtClean="0"/>
                        <a:t>Quote</a:t>
                      </a:r>
                      <a:endParaRPr lang="en-US" sz="1400" dirty="0"/>
                    </a:p>
                  </a:txBody>
                  <a:tcPr/>
                </a:tc>
              </a:tr>
              <a:tr h="910463">
                <a:tc>
                  <a:txBody>
                    <a:bodyPr/>
                    <a:lstStyle/>
                    <a:p>
                      <a:r>
                        <a:rPr lang="en-US" sz="1400" i="0" dirty="0" smtClean="0">
                          <a:latin typeface="Arial" pitchFamily="34" charset="0"/>
                          <a:cs typeface="Arial" pitchFamily="34" charset="0"/>
                        </a:rPr>
                        <a:t>Better understanding of STEM fields’ relevance to their lives (43%)</a:t>
                      </a:r>
                      <a:endParaRPr lang="en-US" sz="1400" i="0" dirty="0">
                        <a:latin typeface="Arial" pitchFamily="34" charset="0"/>
                        <a:cs typeface="Arial" pitchFamily="34" charset="0"/>
                      </a:endParaRPr>
                    </a:p>
                  </a:txBody>
                  <a:tcPr/>
                </a:tc>
                <a:tc>
                  <a:txBody>
                    <a:bodyPr/>
                    <a:lstStyle/>
                    <a:p>
                      <a:r>
                        <a:rPr lang="en-US" sz="1200" i="1" kern="1200" dirty="0" smtClean="0">
                          <a:solidFill>
                            <a:schemeClr val="dk1"/>
                          </a:solidFill>
                          <a:effectLst/>
                          <a:latin typeface="Arial" pitchFamily="34" charset="0"/>
                          <a:ea typeface="+mn-ea"/>
                          <a:cs typeface="Arial" pitchFamily="34" charset="0"/>
                        </a:rPr>
                        <a:t>- </a:t>
                      </a:r>
                      <a:r>
                        <a:rPr lang="en-US" sz="1200" i="1" kern="1200" dirty="0" err="1" smtClean="0">
                          <a:solidFill>
                            <a:schemeClr val="dk1"/>
                          </a:solidFill>
                          <a:effectLst/>
                          <a:latin typeface="Arial" pitchFamily="34" charset="0"/>
                          <a:ea typeface="+mn-ea"/>
                          <a:cs typeface="Arial" pitchFamily="34" charset="0"/>
                        </a:rPr>
                        <a:t>SciGirls</a:t>
                      </a:r>
                      <a:r>
                        <a:rPr lang="en-US" sz="1200" i="1" kern="1200" dirty="0" smtClean="0">
                          <a:solidFill>
                            <a:schemeClr val="dk1"/>
                          </a:solidFill>
                          <a:effectLst/>
                          <a:latin typeface="Arial" pitchFamily="34" charset="0"/>
                          <a:ea typeface="+mn-ea"/>
                          <a:cs typeface="Arial" pitchFamily="34" charset="0"/>
                        </a:rPr>
                        <a:t> allowed me to view different fields of science and explained in depth the complexity of science in everyday life. (2012 response from 2007/08 camper). </a:t>
                      </a:r>
                    </a:p>
                    <a:p>
                      <a:r>
                        <a:rPr lang="en-US" sz="1200" i="1" kern="1200" dirty="0" smtClean="0">
                          <a:solidFill>
                            <a:schemeClr val="dk1"/>
                          </a:solidFill>
                          <a:effectLst/>
                          <a:latin typeface="Arial" pitchFamily="34" charset="0"/>
                          <a:ea typeface="+mn-ea"/>
                          <a:cs typeface="Arial" pitchFamily="34" charset="0"/>
                        </a:rPr>
                        <a:t>- </a:t>
                      </a:r>
                      <a:r>
                        <a:rPr lang="en-US" sz="1200" i="1" kern="1200" dirty="0" err="1" smtClean="0">
                          <a:solidFill>
                            <a:schemeClr val="dk1"/>
                          </a:solidFill>
                          <a:effectLst/>
                          <a:latin typeface="Arial" pitchFamily="34" charset="0"/>
                          <a:ea typeface="+mn-ea"/>
                          <a:cs typeface="Arial" pitchFamily="34" charset="0"/>
                        </a:rPr>
                        <a:t>SciGirls</a:t>
                      </a:r>
                      <a:r>
                        <a:rPr lang="en-US" sz="1200" i="1" kern="1200" dirty="0" smtClean="0">
                          <a:solidFill>
                            <a:schemeClr val="dk1"/>
                          </a:solidFill>
                          <a:effectLst/>
                          <a:latin typeface="Arial" pitchFamily="34" charset="0"/>
                          <a:ea typeface="+mn-ea"/>
                          <a:cs typeface="Arial" pitchFamily="34" charset="0"/>
                        </a:rPr>
                        <a:t> reinforced my interest in science and it also made me realize that there was more to science than just what was taught in the school room” (2009 response from 2007/08 camper). </a:t>
                      </a:r>
                      <a:endParaRPr lang="en-US" sz="1200" i="1" dirty="0">
                        <a:latin typeface="Arial" pitchFamily="34" charset="0"/>
                        <a:cs typeface="Arial" pitchFamily="34" charset="0"/>
                      </a:endParaRPr>
                    </a:p>
                  </a:txBody>
                  <a:tcPr/>
                </a:tc>
              </a:tr>
              <a:tr h="2084480">
                <a:tc>
                  <a:txBody>
                    <a:bodyPr/>
                    <a:lstStyle/>
                    <a:p>
                      <a:r>
                        <a:rPr lang="en-US" sz="1400" i="0" dirty="0" smtClean="0">
                          <a:latin typeface="Arial" pitchFamily="34" charset="0"/>
                          <a:cs typeface="Arial" pitchFamily="34" charset="0"/>
                        </a:rPr>
                        <a:t>Better understanding of STEM careers (40%)</a:t>
                      </a:r>
                      <a:endParaRPr lang="en-US" sz="1400" i="0" dirty="0">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dk1"/>
                          </a:solidFill>
                          <a:effectLst/>
                          <a:latin typeface="Arial" pitchFamily="34" charset="0"/>
                          <a:ea typeface="+mn-ea"/>
                          <a:cs typeface="Arial" pitchFamily="34" charset="0"/>
                        </a:rPr>
                        <a:t>- I learned what types of sciences I really enjoyed, and what types I really didn't care for. Some areas surprised me: for example, I am totally into botany, of all things. We learned about the biology of the pine ecosystem, and I was fascinated! When we went to [a local water way] and took a nature hike, that solidified the deal. I ended up walking with one of the counselors who also loved botany, and she told me all about the different plants as we walked along. </a:t>
                      </a:r>
                      <a:r>
                        <a:rPr lang="en-US" sz="1200" i="1" kern="1200" dirty="0" err="1" smtClean="0">
                          <a:solidFill>
                            <a:schemeClr val="dk1"/>
                          </a:solidFill>
                          <a:effectLst/>
                          <a:latin typeface="Arial" pitchFamily="34" charset="0"/>
                          <a:ea typeface="+mn-ea"/>
                          <a:cs typeface="Arial" pitchFamily="34" charset="0"/>
                        </a:rPr>
                        <a:t>SciGirls</a:t>
                      </a:r>
                      <a:r>
                        <a:rPr lang="en-US" sz="1200" i="1" kern="1200" dirty="0" smtClean="0">
                          <a:solidFill>
                            <a:schemeClr val="dk1"/>
                          </a:solidFill>
                          <a:effectLst/>
                          <a:latin typeface="Arial" pitchFamily="34" charset="0"/>
                          <a:ea typeface="+mn-ea"/>
                          <a:cs typeface="Arial" pitchFamily="34" charset="0"/>
                        </a:rPr>
                        <a:t> also opened me up to science jobs that I'd never thought about before -- like a forester, an Antarctic researcher... The list goes on and on.(2009 response from 2006/07 camper)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dk1"/>
                          </a:solidFill>
                          <a:effectLst/>
                          <a:latin typeface="Arial" pitchFamily="34" charset="0"/>
                          <a:ea typeface="+mn-ea"/>
                          <a:cs typeface="Arial" pitchFamily="34" charset="0"/>
                        </a:rPr>
                        <a:t>- It just helped me know that this is what I want to do. Ever since I was 10 I wanted to be a chemist, but I didn't know any girl chemists. I met women in science thru </a:t>
                      </a:r>
                      <a:r>
                        <a:rPr lang="en-US" sz="1200" i="1" kern="1200" dirty="0" err="1" smtClean="0">
                          <a:solidFill>
                            <a:schemeClr val="dk1"/>
                          </a:solidFill>
                          <a:effectLst/>
                          <a:latin typeface="Arial" pitchFamily="34" charset="0"/>
                          <a:ea typeface="+mn-ea"/>
                          <a:cs typeface="Arial" pitchFamily="34" charset="0"/>
                        </a:rPr>
                        <a:t>SciGirls</a:t>
                      </a:r>
                      <a:r>
                        <a:rPr lang="en-US" sz="1200" i="1" kern="1200" dirty="0" smtClean="0">
                          <a:solidFill>
                            <a:schemeClr val="dk1"/>
                          </a:solidFill>
                          <a:effectLst/>
                          <a:latin typeface="Arial" pitchFamily="34" charset="0"/>
                          <a:ea typeface="+mn-ea"/>
                          <a:cs typeface="Arial" pitchFamily="34" charset="0"/>
                        </a:rPr>
                        <a:t> and I can now see they aren't just geeky women in white coats (2009 response from 2008 camper).</a:t>
                      </a:r>
                      <a:endParaRPr lang="en-US" sz="1200" i="1" dirty="0">
                        <a:latin typeface="Arial" pitchFamily="34" charset="0"/>
                        <a:cs typeface="Arial" pitchFamily="34" charset="0"/>
                      </a:endParaRPr>
                    </a:p>
                  </a:txBody>
                  <a:tcPr/>
                </a:tc>
              </a:tr>
              <a:tr h="1370480">
                <a:tc>
                  <a:txBody>
                    <a:bodyPr/>
                    <a:lstStyle/>
                    <a:p>
                      <a:r>
                        <a:rPr lang="en-US" sz="1400" i="0" kern="1200" dirty="0" smtClean="0">
                          <a:solidFill>
                            <a:schemeClr val="dk1"/>
                          </a:solidFill>
                          <a:effectLst/>
                          <a:latin typeface="Arial" pitchFamily="34" charset="0"/>
                          <a:ea typeface="+mn-ea"/>
                          <a:cs typeface="Arial" pitchFamily="34" charset="0"/>
                        </a:rPr>
                        <a:t>Better understanding of the process of STEM (10%)</a:t>
                      </a:r>
                      <a:endParaRPr lang="en-US" sz="1400" i="0" kern="1200" dirty="0">
                        <a:solidFill>
                          <a:schemeClr val="dk1"/>
                        </a:solidFill>
                        <a:effectLst/>
                        <a:latin typeface="Arial" pitchFamily="34" charset="0"/>
                        <a:ea typeface="+mn-ea"/>
                        <a:cs typeface="Arial" pitchFamily="34" charset="0"/>
                      </a:endParaRPr>
                    </a:p>
                  </a:txBody>
                  <a:tcPr/>
                </a:tc>
                <a:tc>
                  <a:txBody>
                    <a:bodyPr/>
                    <a:lstStyle/>
                    <a:p>
                      <a:r>
                        <a:rPr lang="en-US" sz="1200" i="1" kern="1200" dirty="0" smtClean="0">
                          <a:solidFill>
                            <a:schemeClr val="dk1"/>
                          </a:solidFill>
                          <a:effectLst/>
                          <a:latin typeface="Arial" pitchFamily="34" charset="0"/>
                          <a:ea typeface="+mn-ea"/>
                          <a:cs typeface="Arial" pitchFamily="34" charset="0"/>
                        </a:rPr>
                        <a:t>- </a:t>
                      </a:r>
                      <a:r>
                        <a:rPr lang="en-US" sz="1200" i="1" kern="1200" dirty="0" err="1" smtClean="0">
                          <a:solidFill>
                            <a:schemeClr val="dk1"/>
                          </a:solidFill>
                          <a:effectLst/>
                          <a:latin typeface="Arial" pitchFamily="34" charset="0"/>
                          <a:ea typeface="+mn-ea"/>
                          <a:cs typeface="Arial" pitchFamily="34" charset="0"/>
                        </a:rPr>
                        <a:t>SciGirls</a:t>
                      </a:r>
                      <a:r>
                        <a:rPr lang="en-US" sz="1200" i="1" kern="1200" dirty="0" smtClean="0">
                          <a:solidFill>
                            <a:schemeClr val="dk1"/>
                          </a:solidFill>
                          <a:effectLst/>
                          <a:latin typeface="Arial" pitchFamily="34" charset="0"/>
                          <a:ea typeface="+mn-ea"/>
                          <a:cs typeface="Arial" pitchFamily="34" charset="0"/>
                        </a:rPr>
                        <a:t> opened me more into the world of science. It taught me that science isn't just mixing chemicals together in a lab. You have to know what you're doing, be good at it, and always have the mindset that there might be an answer to your solution and that your solution could be different from someone else’s. In other words, science isn't about finding the truth about something, it's about understanding why something happens (2012 response from a 2009/10 camper).</a:t>
                      </a:r>
                      <a:endParaRPr lang="en-US" sz="1200" i="1" kern="1200" dirty="0">
                        <a:solidFill>
                          <a:schemeClr val="dk1"/>
                        </a:solidFill>
                        <a:effectLs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225092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3" name="Content Placeholder 2"/>
          <p:cNvSpPr>
            <a:spLocks noGrp="1"/>
          </p:cNvSpPr>
          <p:nvPr>
            <p:ph idx="1"/>
          </p:nvPr>
        </p:nvSpPr>
        <p:spPr>
          <a:xfrm>
            <a:off x="204788" y="3640773"/>
            <a:ext cx="8007350" cy="5080000"/>
          </a:xfrm>
        </p:spPr>
        <p:txBody>
          <a:bodyPr/>
          <a:lstStyle/>
          <a:p>
            <a:pPr eaLnBrk="1" hangingPunct="1">
              <a:buFont typeface="Arial"/>
              <a:buChar char="•"/>
              <a:defRPr/>
            </a:pPr>
            <a:r>
              <a:rPr lang="en-US" sz="2000" dirty="0">
                <a:latin typeface="Georgia" charset="0"/>
                <a:cs typeface="Georgia" charset="0"/>
              </a:rPr>
              <a:t> </a:t>
            </a:r>
            <a:r>
              <a:rPr lang="en-US" sz="2000" dirty="0">
                <a:latin typeface="Arial" pitchFamily="34" charset="0"/>
                <a:cs typeface="Arial" pitchFamily="34" charset="0"/>
              </a:rPr>
              <a:t>Six-week summer program </a:t>
            </a:r>
          </a:p>
          <a:p>
            <a:pPr eaLnBrk="1" hangingPunct="1">
              <a:buFont typeface="Arial"/>
              <a:buChar char="•"/>
              <a:defRPr/>
            </a:pPr>
            <a:r>
              <a:rPr lang="en-US" sz="2000" dirty="0">
                <a:latin typeface="Arial" pitchFamily="34" charset="0"/>
                <a:cs typeface="Arial" pitchFamily="34" charset="0"/>
              </a:rPr>
              <a:t> Provides exposure to authentic scientific research and professional development related to science education</a:t>
            </a:r>
          </a:p>
          <a:p>
            <a:pPr eaLnBrk="1" hangingPunct="1">
              <a:buFont typeface="Arial"/>
              <a:buChar char="•"/>
              <a:defRPr/>
            </a:pPr>
            <a:r>
              <a:rPr lang="en-US" sz="2000" dirty="0">
                <a:latin typeface="Arial" pitchFamily="34" charset="0"/>
                <a:cs typeface="Arial" pitchFamily="34" charset="0"/>
              </a:rPr>
              <a:t> </a:t>
            </a:r>
            <a:r>
              <a:rPr lang="en-US" sz="2000" dirty="0" smtClean="0">
                <a:latin typeface="Arial" pitchFamily="34" charset="0"/>
                <a:cs typeface="Arial" pitchFamily="34" charset="0"/>
              </a:rPr>
              <a:t>148 </a:t>
            </a:r>
            <a:r>
              <a:rPr lang="en-US" sz="2000" dirty="0">
                <a:latin typeface="Arial" pitchFamily="34" charset="0"/>
                <a:cs typeface="Arial" pitchFamily="34" charset="0"/>
              </a:rPr>
              <a:t>teachers have participated since 1998 reaching more than 1,000 students K-12 </a:t>
            </a:r>
            <a:r>
              <a:rPr lang="en-US" sz="2000" dirty="0" smtClean="0">
                <a:latin typeface="Arial" pitchFamily="34" charset="0"/>
                <a:cs typeface="Arial" pitchFamily="34" charset="0"/>
              </a:rPr>
              <a:t>annually</a:t>
            </a:r>
          </a:p>
          <a:p>
            <a:pPr lvl="1" eaLnBrk="1" hangingPunct="1">
              <a:buFont typeface="Arial"/>
              <a:buChar char="•"/>
              <a:defRPr/>
            </a:pPr>
            <a:r>
              <a:rPr lang="en-US" sz="1600" dirty="0" smtClean="0">
                <a:latin typeface="Arial" pitchFamily="34" charset="0"/>
                <a:cs typeface="Arial" pitchFamily="34" charset="0"/>
              </a:rPr>
              <a:t>40% no longer have current contact information</a:t>
            </a:r>
          </a:p>
          <a:p>
            <a:pPr lvl="1" eaLnBrk="1" hangingPunct="1">
              <a:buFont typeface="Arial"/>
              <a:buChar char="•"/>
              <a:defRPr/>
            </a:pPr>
            <a:r>
              <a:rPr lang="en-US" sz="1600" dirty="0" smtClean="0">
                <a:latin typeface="Arial" pitchFamily="34" charset="0"/>
                <a:cs typeface="Arial" pitchFamily="34" charset="0"/>
              </a:rPr>
              <a:t>Of the remaining 88, 60% (N=53) have responded</a:t>
            </a:r>
            <a:endParaRPr lang="en-US" sz="1600" dirty="0">
              <a:latin typeface="Arial" pitchFamily="34" charset="0"/>
              <a:cs typeface="Arial" pitchFamily="34" charset="0"/>
            </a:endParaRPr>
          </a:p>
          <a:p>
            <a:pPr eaLnBrk="1" hangingPunct="1">
              <a:buFont typeface="Arial"/>
              <a:buChar char="•"/>
              <a:defRPr/>
            </a:pPr>
            <a:r>
              <a:rPr lang="en-US" sz="2000" dirty="0">
                <a:latin typeface="Arial" pitchFamily="34" charset="0"/>
                <a:cs typeface="Arial" pitchFamily="34" charset="0"/>
              </a:rPr>
              <a:t> Since 2001, 30% of these teachers come from Title I schools</a:t>
            </a:r>
          </a:p>
          <a:p>
            <a:pPr marL="0" indent="0" eaLnBrk="1" hangingPunct="1">
              <a:buFont typeface="Arial" charset="0"/>
              <a:buChar char="•"/>
              <a:defRPr/>
            </a:pPr>
            <a:endParaRPr lang="en-US" sz="2000" dirty="0">
              <a:latin typeface="Georgia" charset="0"/>
              <a:cs typeface="Georgia" charset="0"/>
            </a:endParaRPr>
          </a:p>
        </p:txBody>
      </p:sp>
      <p:sp>
        <p:nvSpPr>
          <p:cNvPr id="5" name="Title 1"/>
          <p:cNvSpPr>
            <a:spLocks noGrp="1"/>
          </p:cNvSpPr>
          <p:nvPr>
            <p:ph type="title"/>
          </p:nvPr>
        </p:nvSpPr>
        <p:spPr>
          <a:xfrm>
            <a:off x="204788" y="2686050"/>
            <a:ext cx="8939212" cy="1039813"/>
          </a:xfrm>
        </p:spPr>
        <p:txBody>
          <a:bodyPr>
            <a:normAutofit/>
          </a:bodyPr>
          <a:lstStyle/>
          <a:p>
            <a:pPr algn="l" eaLnBrk="1" hangingPunct="1">
              <a:lnSpc>
                <a:spcPts val="5000"/>
              </a:lnSpc>
            </a:pPr>
            <a:r>
              <a:rPr lang="en-US" b="1" dirty="0" smtClean="0">
                <a:latin typeface="Arial" pitchFamily="34" charset="0"/>
                <a:ea typeface="ＭＳ Ｐゴシック" charset="-128"/>
                <a:cs typeface="Arial" pitchFamily="34" charset="0"/>
              </a:rPr>
              <a:t>RET Program</a:t>
            </a:r>
          </a:p>
        </p:txBody>
      </p:sp>
      <p:grpSp>
        <p:nvGrpSpPr>
          <p:cNvPr id="22532" name="Group 16"/>
          <p:cNvGrpSpPr>
            <a:grpSpLocks/>
          </p:cNvGrpSpPr>
          <p:nvPr/>
        </p:nvGrpSpPr>
        <p:grpSpPr bwMode="auto">
          <a:xfrm>
            <a:off x="0" y="192088"/>
            <a:ext cx="9150350" cy="2487612"/>
            <a:chOff x="1" y="191869"/>
            <a:chExt cx="9150865" cy="2487315"/>
          </a:xfrm>
        </p:grpSpPr>
        <p:pic>
          <p:nvPicPr>
            <p:cNvPr id="2" name="Picture 14" descr="RET-2.jpg"/>
            <p:cNvPicPr>
              <a:picLocks noChangeAspect="1"/>
            </p:cNvPicPr>
            <p:nvPr/>
          </p:nvPicPr>
          <p:blipFill>
            <a:blip r:embed="rId3"/>
            <a:srcRect/>
            <a:stretch>
              <a:fillRect/>
            </a:stretch>
          </p:blipFill>
          <p:spPr bwMode="auto">
            <a:xfrm>
              <a:off x="1" y="191869"/>
              <a:ext cx="4755861" cy="2487315"/>
            </a:xfrm>
            <a:prstGeom prst="rect">
              <a:avLst/>
            </a:prstGeom>
            <a:noFill/>
            <a:ln w="9525">
              <a:noFill/>
              <a:miter lim="800000"/>
              <a:headEnd/>
              <a:tailEnd/>
            </a:ln>
          </p:spPr>
        </p:pic>
        <p:pic>
          <p:nvPicPr>
            <p:cNvPr id="22534" name="Picture 15" descr="RET-1.jpg"/>
            <p:cNvPicPr>
              <a:picLocks noChangeAspect="1"/>
            </p:cNvPicPr>
            <p:nvPr/>
          </p:nvPicPr>
          <p:blipFill>
            <a:blip r:embed="rId4"/>
            <a:srcRect/>
            <a:stretch>
              <a:fillRect/>
            </a:stretch>
          </p:blipFill>
          <p:spPr bwMode="auto">
            <a:xfrm>
              <a:off x="4636684" y="191869"/>
              <a:ext cx="4514182" cy="248731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3" name="Content Placeholder 2"/>
          <p:cNvSpPr>
            <a:spLocks noGrp="1"/>
          </p:cNvSpPr>
          <p:nvPr>
            <p:ph idx="1"/>
          </p:nvPr>
        </p:nvSpPr>
        <p:spPr>
          <a:xfrm>
            <a:off x="280988" y="1590993"/>
            <a:ext cx="8007350" cy="5080000"/>
          </a:xfrm>
        </p:spPr>
        <p:txBody>
          <a:bodyPr/>
          <a:lstStyle/>
          <a:p>
            <a:pPr eaLnBrk="1" hangingPunct="1">
              <a:defRPr/>
            </a:pPr>
            <a:r>
              <a:rPr lang="en-US" sz="1600" dirty="0">
                <a:latin typeface="Arial" pitchFamily="34" charset="0"/>
                <a:cs typeface="Arial" pitchFamily="34" charset="0"/>
              </a:rPr>
              <a:t>Of the teachers who responded to the survey, almost half of these teachers came from Title I schools (45% n=24). And 87% are still teaching (n=46), with the remaining 13% working in an educational related field but not in a classroom. </a:t>
            </a:r>
            <a:endParaRPr lang="en-US" sz="1600" dirty="0" smtClean="0">
              <a:latin typeface="Arial" pitchFamily="34" charset="0"/>
              <a:cs typeface="Arial" pitchFamily="34" charset="0"/>
            </a:endParaRPr>
          </a:p>
          <a:p>
            <a:r>
              <a:rPr lang="en-US" sz="1600" dirty="0">
                <a:latin typeface="Arial" pitchFamily="34" charset="0"/>
                <a:cs typeface="Arial" pitchFamily="34" charset="0"/>
              </a:rPr>
              <a:t>Teachers mentioned </a:t>
            </a:r>
            <a:r>
              <a:rPr lang="en-US" sz="1600" dirty="0" smtClean="0">
                <a:latin typeface="Arial" pitchFamily="34" charset="0"/>
                <a:cs typeface="Arial" pitchFamily="34" charset="0"/>
              </a:rPr>
              <a:t>two </a:t>
            </a:r>
            <a:r>
              <a:rPr lang="en-US" sz="1600" dirty="0">
                <a:latin typeface="Arial" pitchFamily="34" charset="0"/>
                <a:cs typeface="Arial" pitchFamily="34" charset="0"/>
              </a:rPr>
              <a:t>ways in which their participation in RET (a form of professional development) affected their trajectories as leaders</a:t>
            </a:r>
          </a:p>
          <a:p>
            <a:pPr>
              <a:buAutoNum type="arabicPeriod"/>
            </a:pPr>
            <a:r>
              <a:rPr lang="en-US" sz="1600" dirty="0">
                <a:latin typeface="Arial" pitchFamily="34" charset="0"/>
                <a:cs typeface="Arial" pitchFamily="34" charset="0"/>
              </a:rPr>
              <a:t>Increased content </a:t>
            </a:r>
            <a:r>
              <a:rPr lang="en-US" sz="1600" dirty="0" smtClean="0">
                <a:latin typeface="Arial" pitchFamily="34" charset="0"/>
                <a:cs typeface="Arial" pitchFamily="34" charset="0"/>
              </a:rPr>
              <a:t>knowledge</a:t>
            </a:r>
          </a:p>
          <a:p>
            <a:pPr marL="457200" lvl="1" indent="0">
              <a:buNone/>
            </a:pPr>
            <a:r>
              <a:rPr lang="en-US" sz="1600" dirty="0">
                <a:latin typeface="Arial" pitchFamily="34" charset="0"/>
                <a:cs typeface="Arial" pitchFamily="34" charset="0"/>
              </a:rPr>
              <a:t>Most of them chose to pursue the RET program not because of a lack of understanding of science teaching but because they wanted to learn more about authentic scientific research. What these participants realized is that they also found out more about science content along with their broader understanding of scientific research. </a:t>
            </a:r>
          </a:p>
          <a:p>
            <a:pPr>
              <a:buAutoNum type="arabicPeriod"/>
            </a:pPr>
            <a:r>
              <a:rPr lang="en-US" sz="1600" dirty="0" smtClean="0">
                <a:latin typeface="Arial" pitchFamily="34" charset="0"/>
                <a:cs typeface="Arial" pitchFamily="34" charset="0"/>
              </a:rPr>
              <a:t>Increased confidence</a:t>
            </a:r>
          </a:p>
          <a:p>
            <a:pPr marL="457200" lvl="1" indent="0">
              <a:buNone/>
            </a:pPr>
            <a:r>
              <a:rPr lang="en-US" sz="1600" dirty="0">
                <a:latin typeface="Arial" pitchFamily="34" charset="0"/>
                <a:cs typeface="Arial" pitchFamily="34" charset="0"/>
              </a:rPr>
              <a:t>This translated into confidence in their science teaching since they could </a:t>
            </a:r>
            <a:endParaRPr lang="en-US" sz="1600" dirty="0" smtClean="0">
              <a:latin typeface="Arial" pitchFamily="34" charset="0"/>
              <a:cs typeface="Arial" pitchFamily="34" charset="0"/>
            </a:endParaRPr>
          </a:p>
          <a:p>
            <a:pPr marL="457200" lvl="1" indent="0">
              <a:buNone/>
            </a:pPr>
            <a:r>
              <a:rPr lang="en-US" sz="1600" dirty="0" smtClean="0">
                <a:latin typeface="Arial" pitchFamily="34" charset="0"/>
                <a:cs typeface="Arial" pitchFamily="34" charset="0"/>
              </a:rPr>
              <a:t>answer </a:t>
            </a:r>
            <a:r>
              <a:rPr lang="en-US" sz="1600" dirty="0">
                <a:latin typeface="Arial" pitchFamily="34" charset="0"/>
                <a:cs typeface="Arial" pitchFamily="34" charset="0"/>
              </a:rPr>
              <a:t>student and colleague questions related to authentic research. </a:t>
            </a:r>
          </a:p>
          <a:p>
            <a:pPr marL="457200" lvl="1" indent="0">
              <a:buNone/>
            </a:pPr>
            <a:r>
              <a:rPr lang="en-US" sz="1600" dirty="0">
                <a:latin typeface="Arial" pitchFamily="34" charset="0"/>
                <a:cs typeface="Arial" pitchFamily="34" charset="0"/>
              </a:rPr>
              <a:t>This also led them to attend more professional development programs, specifically more RET </a:t>
            </a:r>
            <a:r>
              <a:rPr lang="en-US" sz="1600" dirty="0" smtClean="0">
                <a:latin typeface="Arial" pitchFamily="34" charset="0"/>
                <a:cs typeface="Arial" pitchFamily="34" charset="0"/>
              </a:rPr>
              <a:t>programs</a:t>
            </a:r>
            <a:endParaRPr lang="en-US" sz="1600" dirty="0">
              <a:latin typeface="Arial" pitchFamily="34" charset="0"/>
              <a:cs typeface="Arial" pitchFamily="34" charset="0"/>
            </a:endParaRPr>
          </a:p>
          <a:p>
            <a:pPr marL="0" indent="0" eaLnBrk="1" hangingPunct="1">
              <a:buNone/>
              <a:defRPr/>
            </a:pPr>
            <a:endParaRPr lang="en-US" sz="2000" dirty="0">
              <a:latin typeface="Georgia" charset="0"/>
              <a:cs typeface="Georgia" charset="0"/>
            </a:endParaRPr>
          </a:p>
        </p:txBody>
      </p:sp>
      <p:sp>
        <p:nvSpPr>
          <p:cNvPr id="5" name="Title 1"/>
          <p:cNvSpPr>
            <a:spLocks noGrp="1"/>
          </p:cNvSpPr>
          <p:nvPr>
            <p:ph type="title"/>
          </p:nvPr>
        </p:nvSpPr>
        <p:spPr>
          <a:xfrm>
            <a:off x="136208" y="278130"/>
            <a:ext cx="8939212" cy="1039813"/>
          </a:xfrm>
        </p:spPr>
        <p:txBody>
          <a:bodyPr>
            <a:normAutofit fontScale="90000"/>
          </a:bodyPr>
          <a:lstStyle/>
          <a:p>
            <a:pPr algn="l" eaLnBrk="1" hangingPunct="1">
              <a:lnSpc>
                <a:spcPts val="5000"/>
              </a:lnSpc>
            </a:pPr>
            <a:r>
              <a:rPr lang="en-US" b="1" dirty="0" smtClean="0">
                <a:latin typeface="Arial" pitchFamily="34" charset="0"/>
                <a:ea typeface="ＭＳ Ｐゴシック" charset="-128"/>
                <a:cs typeface="Arial" pitchFamily="34" charset="0"/>
              </a:rPr>
              <a:t>Role of Professional Development (RET) on Teacher Leadership</a:t>
            </a:r>
          </a:p>
        </p:txBody>
      </p:sp>
      <p:pic>
        <p:nvPicPr>
          <p:cNvPr id="8" name="Picture 4" descr="public-2.jpg"/>
          <p:cNvPicPr>
            <a:picLocks noChangeAspect="1"/>
          </p:cNvPicPr>
          <p:nvPr/>
        </p:nvPicPr>
        <p:blipFill>
          <a:blip r:embed="rId3"/>
          <a:srcRect/>
          <a:stretch>
            <a:fillRect/>
          </a:stretch>
        </p:blipFill>
        <p:spPr bwMode="auto">
          <a:xfrm>
            <a:off x="7459980" y="4917998"/>
            <a:ext cx="1552258" cy="1940002"/>
          </a:xfrm>
          <a:prstGeom prst="rect">
            <a:avLst/>
          </a:prstGeom>
          <a:noFill/>
          <a:ln w="9525">
            <a:noFill/>
            <a:miter lim="800000"/>
            <a:headEnd/>
            <a:tailEnd/>
          </a:ln>
        </p:spPr>
      </p:pic>
    </p:spTree>
    <p:extLst>
      <p:ext uri="{BB962C8B-B14F-4D97-AF65-F5344CB8AC3E}">
        <p14:creationId xmlns:p14="http://schemas.microsoft.com/office/powerpoint/2010/main" val="3079031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3934</TotalTime>
  <Words>1893</Words>
  <Application>Microsoft Office PowerPoint</Application>
  <PresentationFormat>On-screen Show (4:3)</PresentationFormat>
  <Paragraphs>265</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Our Mission Statement</vt:lpstr>
      <vt:lpstr>Educational Programming</vt:lpstr>
      <vt:lpstr>Summer Programs</vt:lpstr>
      <vt:lpstr>SciGirls</vt:lpstr>
      <vt:lpstr>Quantitative Evidence</vt:lpstr>
      <vt:lpstr>Qualitative Evidence</vt:lpstr>
      <vt:lpstr>RET Program</vt:lpstr>
      <vt:lpstr>Role of Professional Development (RET) on Teacher Leadership</vt:lpstr>
      <vt:lpstr>REU Program</vt:lpstr>
      <vt:lpstr>REU Home Institutions</vt:lpstr>
      <vt:lpstr>Undergraduate Demographics</vt:lpstr>
      <vt:lpstr>Degree attainment</vt:lpstr>
      <vt:lpstr>Demographics for Underrepresented Minorities in Science (URMs)</vt:lpstr>
      <vt:lpstr>Gender and Racial Demographics</vt:lpstr>
      <vt:lpstr>Racial and Ethnic Demographics</vt:lpstr>
      <vt:lpstr>Data Analysis</vt:lpstr>
      <vt:lpstr>Longitudinal Tracking of K-16 Participants in STEM Education Programs at a National Lab</vt:lpstr>
    </vt:vector>
  </TitlesOfParts>
  <Company>Mag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Vernon</dc:creator>
  <cp:lastModifiedBy>NHMFL</cp:lastModifiedBy>
  <cp:revision>173</cp:revision>
  <dcterms:created xsi:type="dcterms:W3CDTF">2012-07-24T15:18:15Z</dcterms:created>
  <dcterms:modified xsi:type="dcterms:W3CDTF">2013-03-29T12:53:28Z</dcterms:modified>
</cp:coreProperties>
</file>