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0" r:id="rId5"/>
    <p:sldId id="263" r:id="rId6"/>
    <p:sldId id="261" r:id="rId7"/>
    <p:sldId id="262"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229" autoAdjust="0"/>
  </p:normalViewPr>
  <p:slideViewPr>
    <p:cSldViewPr snapToGrid="0">
      <p:cViewPr varScale="1">
        <p:scale>
          <a:sx n="85" d="100"/>
          <a:sy n="85" d="100"/>
        </p:scale>
        <p:origin x="1590" y="7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A0F61-BF9D-4D33-868D-ED56F7A2E188}" type="datetimeFigureOut">
              <a:rPr lang="en-US" smtClean="0"/>
              <a:t>11/27/2017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E3745-32F4-4672-B01F-C82ABB1498A8}" type="slidenum">
              <a:rPr lang="en-US" smtClean="0"/>
              <a:t>‹#›</a:t>
            </a:fld>
            <a:endParaRPr lang="en-US"/>
          </a:p>
        </p:txBody>
      </p:sp>
    </p:spTree>
    <p:extLst>
      <p:ext uri="{BB962C8B-B14F-4D97-AF65-F5344CB8AC3E}">
        <p14:creationId xmlns:p14="http://schemas.microsoft.com/office/powerpoint/2010/main" val="414480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year, the NSF Advancing Informal STEM Learning program looks for peer reviewers.  New reviewers often have questions about the commitment to review. This slide deck is to help you understand what reviewers do and the commitments they make.</a:t>
            </a:r>
          </a:p>
        </p:txBody>
      </p:sp>
      <p:sp>
        <p:nvSpPr>
          <p:cNvPr id="4" name="Slide Number Placeholder 3"/>
          <p:cNvSpPr>
            <a:spLocks noGrp="1"/>
          </p:cNvSpPr>
          <p:nvPr>
            <p:ph type="sldNum" sz="quarter" idx="10"/>
          </p:nvPr>
        </p:nvSpPr>
        <p:spPr/>
        <p:txBody>
          <a:bodyPr/>
          <a:lstStyle/>
          <a:p>
            <a:fld id="{7DAE3745-32F4-4672-B01F-C82ABB1498A8}" type="slidenum">
              <a:rPr lang="en-US" smtClean="0"/>
              <a:t>1</a:t>
            </a:fld>
            <a:endParaRPr lang="en-US"/>
          </a:p>
        </p:txBody>
      </p:sp>
    </p:spTree>
    <p:extLst>
      <p:ext uri="{BB962C8B-B14F-4D97-AF65-F5344CB8AC3E}">
        <p14:creationId xmlns:p14="http://schemas.microsoft.com/office/powerpoint/2010/main" val="333558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NSF invites potential reviewers based on the expertise needed to review proposals received each year.  (Includes educational researchers, STEM researchers, informal educators in science centers, afterschool programs, educational technology developers, media producers, science communication practitioners, early childhood researchers and practitioners, etc., etc., etc.) </a:t>
            </a:r>
            <a:endParaRPr lang="en-US" dirty="0"/>
          </a:p>
        </p:txBody>
      </p:sp>
      <p:sp>
        <p:nvSpPr>
          <p:cNvPr id="4" name="Slide Number Placeholder 3"/>
          <p:cNvSpPr>
            <a:spLocks noGrp="1"/>
          </p:cNvSpPr>
          <p:nvPr>
            <p:ph type="sldNum" sz="quarter" idx="10"/>
          </p:nvPr>
        </p:nvSpPr>
        <p:spPr/>
        <p:txBody>
          <a:bodyPr/>
          <a:lstStyle/>
          <a:p>
            <a:fld id="{7DAE3745-32F4-4672-B01F-C82ABB1498A8}" type="slidenum">
              <a:rPr lang="en-US" smtClean="0"/>
              <a:t>2</a:t>
            </a:fld>
            <a:endParaRPr lang="en-US"/>
          </a:p>
        </p:txBody>
      </p:sp>
    </p:spTree>
    <p:extLst>
      <p:ext uri="{BB962C8B-B14F-4D97-AF65-F5344CB8AC3E}">
        <p14:creationId xmlns:p14="http://schemas.microsoft.com/office/powerpoint/2010/main" val="422092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must read all the proposals assigned to you and write and submit your reviews PRIOR to the start of the panel.  AISL proposals have 18 pages of narrative, plus letters of collaboration, bios of PI and co-PIs, budgets, data management plans, etc.  Each person reads and writes at a different speed.  On the average most reviewers spend 2-3 hours on each proposal. (This can amount to as much as 30-40 hours of work).  Reviewers are given criteria, guiding questions, and a template for writing their reviews, so that your comments are specific, clear, and connected to the AISL program criteria.  This is a different type of writing for some reviewers, and may take longer than other types of writing.  NSF is interested in your critique of the proposal—it’s strengths and weaknesses. This is very different from just repeating what the proposal says.  </a:t>
            </a:r>
          </a:p>
          <a:p>
            <a:endParaRPr lang="en-US" dirty="0"/>
          </a:p>
        </p:txBody>
      </p:sp>
      <p:sp>
        <p:nvSpPr>
          <p:cNvPr id="4" name="Slide Number Placeholder 3"/>
          <p:cNvSpPr>
            <a:spLocks noGrp="1"/>
          </p:cNvSpPr>
          <p:nvPr>
            <p:ph type="sldNum" sz="quarter" idx="10"/>
          </p:nvPr>
        </p:nvSpPr>
        <p:spPr/>
        <p:txBody>
          <a:bodyPr/>
          <a:lstStyle/>
          <a:p>
            <a:fld id="{7DAE3745-32F4-4672-B01F-C82ABB1498A8}" type="slidenum">
              <a:rPr lang="en-US" smtClean="0"/>
              <a:t>3</a:t>
            </a:fld>
            <a:endParaRPr lang="en-US"/>
          </a:p>
        </p:txBody>
      </p:sp>
    </p:spTree>
    <p:extLst>
      <p:ext uri="{BB962C8B-B14F-4D97-AF65-F5344CB8AC3E}">
        <p14:creationId xmlns:p14="http://schemas.microsoft.com/office/powerpoint/2010/main" val="138149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Assuring that reviewers don’t have COIs for the proposals they review is important. Note many people have conflicts of interest with a proposal or two on a panel. This is common because many of you have connections and collaborations across the informal STEM education field. The important part is that you indicate which proposals you have conflicts with and that you don’t participate in the review of those proposals.</a:t>
            </a:r>
          </a:p>
          <a:p>
            <a:endParaRPr lang="en-US" dirty="0"/>
          </a:p>
          <a:p>
            <a:r>
              <a:rPr lang="en-US" dirty="0"/>
              <a:t>The more you get to know the AISL solicitation, the easier it will be to read and review the proposals assigned to you.</a:t>
            </a:r>
          </a:p>
        </p:txBody>
      </p:sp>
      <p:sp>
        <p:nvSpPr>
          <p:cNvPr id="4" name="Slide Number Placeholder 3"/>
          <p:cNvSpPr>
            <a:spLocks noGrp="1"/>
          </p:cNvSpPr>
          <p:nvPr>
            <p:ph type="sldNum" sz="quarter" idx="10"/>
          </p:nvPr>
        </p:nvSpPr>
        <p:spPr/>
        <p:txBody>
          <a:bodyPr/>
          <a:lstStyle/>
          <a:p>
            <a:fld id="{7DAE3745-32F4-4672-B01F-C82ABB1498A8}" type="slidenum">
              <a:rPr lang="en-US" smtClean="0"/>
              <a:t>4</a:t>
            </a:fld>
            <a:endParaRPr lang="en-US"/>
          </a:p>
        </p:txBody>
      </p:sp>
    </p:spTree>
    <p:extLst>
      <p:ext uri="{BB962C8B-B14F-4D97-AF65-F5344CB8AC3E}">
        <p14:creationId xmlns:p14="http://schemas.microsoft.com/office/powerpoint/2010/main" val="216829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decide to offer to review for AISL and if your expertise fits what’s needed on a panel this year, you’ll receive a set of proposals.  The first thing you do is go over all the proposals to check for COIs.  Here are the basic types of COIs to look for.</a:t>
            </a:r>
          </a:p>
        </p:txBody>
      </p:sp>
      <p:sp>
        <p:nvSpPr>
          <p:cNvPr id="4" name="Slide Number Placeholder 3"/>
          <p:cNvSpPr>
            <a:spLocks noGrp="1"/>
          </p:cNvSpPr>
          <p:nvPr>
            <p:ph type="sldNum" sz="quarter" idx="10"/>
          </p:nvPr>
        </p:nvSpPr>
        <p:spPr/>
        <p:txBody>
          <a:bodyPr/>
          <a:lstStyle/>
          <a:p>
            <a:fld id="{7DAE3745-32F4-4672-B01F-C82ABB1498A8}" type="slidenum">
              <a:rPr lang="en-US" smtClean="0"/>
              <a:t>5</a:t>
            </a:fld>
            <a:endParaRPr lang="en-US"/>
          </a:p>
        </p:txBody>
      </p:sp>
    </p:spTree>
    <p:extLst>
      <p:ext uri="{BB962C8B-B14F-4D97-AF65-F5344CB8AC3E}">
        <p14:creationId xmlns:p14="http://schemas.microsoft.com/office/powerpoint/2010/main" val="3556675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serving NSF, we regularly hear from reviewers that they found the review process to be worthwhile professional development experience.</a:t>
            </a:r>
          </a:p>
        </p:txBody>
      </p:sp>
      <p:sp>
        <p:nvSpPr>
          <p:cNvPr id="4" name="Slide Number Placeholder 3"/>
          <p:cNvSpPr>
            <a:spLocks noGrp="1"/>
          </p:cNvSpPr>
          <p:nvPr>
            <p:ph type="sldNum" sz="quarter" idx="10"/>
          </p:nvPr>
        </p:nvSpPr>
        <p:spPr/>
        <p:txBody>
          <a:bodyPr/>
          <a:lstStyle/>
          <a:p>
            <a:fld id="{7DAE3745-32F4-4672-B01F-C82ABB1498A8}" type="slidenum">
              <a:rPr lang="en-US" smtClean="0"/>
              <a:t>6</a:t>
            </a:fld>
            <a:endParaRPr lang="en-US"/>
          </a:p>
        </p:txBody>
      </p:sp>
    </p:spTree>
    <p:extLst>
      <p:ext uri="{BB962C8B-B14F-4D97-AF65-F5344CB8AC3E}">
        <p14:creationId xmlns:p14="http://schemas.microsoft.com/office/powerpoint/2010/main" val="328089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reviewers are not paid for their time reading and writing reviews. Reviewers only receive set rates to offset direct costs. These are set rates based on whether or not you review virtually, i.e. by phone or video-link, or in-person at NSF.  NSF does pay for travel for those attending in person. Hotel costs must come out of the daily rates. Please talk to a program officer if you have questions.</a:t>
            </a:r>
          </a:p>
        </p:txBody>
      </p:sp>
      <p:sp>
        <p:nvSpPr>
          <p:cNvPr id="4" name="Slide Number Placeholder 3"/>
          <p:cNvSpPr>
            <a:spLocks noGrp="1"/>
          </p:cNvSpPr>
          <p:nvPr>
            <p:ph type="sldNum" sz="quarter" idx="10"/>
          </p:nvPr>
        </p:nvSpPr>
        <p:spPr/>
        <p:txBody>
          <a:bodyPr/>
          <a:lstStyle/>
          <a:p>
            <a:fld id="{7DAE3745-32F4-4672-B01F-C82ABB1498A8}" type="slidenum">
              <a:rPr lang="en-US" smtClean="0"/>
              <a:t>7</a:t>
            </a:fld>
            <a:endParaRPr lang="en-US"/>
          </a:p>
        </p:txBody>
      </p:sp>
    </p:spTree>
    <p:extLst>
      <p:ext uri="{BB962C8B-B14F-4D97-AF65-F5344CB8AC3E}">
        <p14:creationId xmlns:p14="http://schemas.microsoft.com/office/powerpoint/2010/main" val="2838378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will be sent a list of proposals you are to review about 3-4 weeks before the panel convenes.  So, get out your calendars and set aside sufficient time for reading proposals and writing your reviews.  Don’t try reading too many proposals at one setting.  Pace yourself.  Write reviews early, then go back and make changes as needed.  Above all, don’t wait until the last day or two to try to read and write.  It is impossible to do the work needed at the last minute.</a:t>
            </a:r>
            <a:endParaRPr lang="en-US" dirty="0"/>
          </a:p>
        </p:txBody>
      </p:sp>
      <p:sp>
        <p:nvSpPr>
          <p:cNvPr id="4" name="Slide Number Placeholder 3"/>
          <p:cNvSpPr>
            <a:spLocks noGrp="1"/>
          </p:cNvSpPr>
          <p:nvPr>
            <p:ph type="sldNum" sz="quarter" idx="10"/>
          </p:nvPr>
        </p:nvSpPr>
        <p:spPr/>
        <p:txBody>
          <a:bodyPr/>
          <a:lstStyle/>
          <a:p>
            <a:fld id="{7DAE3745-32F4-4672-B01F-C82ABB1498A8}" type="slidenum">
              <a:rPr lang="en-US" smtClean="0"/>
              <a:t>8</a:t>
            </a:fld>
            <a:endParaRPr lang="en-US"/>
          </a:p>
        </p:txBody>
      </p:sp>
    </p:spTree>
    <p:extLst>
      <p:ext uri="{BB962C8B-B14F-4D97-AF65-F5344CB8AC3E}">
        <p14:creationId xmlns:p14="http://schemas.microsoft.com/office/powerpoint/2010/main" val="391429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6D29-FF1B-4AC9-80A5-7F65FC096A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6D202D-FF66-400D-AB2F-65AF18EA2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A39728-DE4B-4CB3-B9CE-2F4CD9F9D15D}"/>
              </a:ext>
            </a:extLst>
          </p:cNvPr>
          <p:cNvSpPr>
            <a:spLocks noGrp="1"/>
          </p:cNvSpPr>
          <p:nvPr>
            <p:ph type="dt" sz="half" idx="10"/>
          </p:nvPr>
        </p:nvSpPr>
        <p:spPr/>
        <p:txBody>
          <a:bodyPr/>
          <a:lstStyle/>
          <a:p>
            <a:fld id="{CE559164-DC43-451F-A8AC-D14B340E63D3}" type="datetimeFigureOut">
              <a:rPr lang="en-US" smtClean="0"/>
              <a:t>11/27/2017</a:t>
            </a:fld>
            <a:endParaRPr lang="en-US"/>
          </a:p>
        </p:txBody>
      </p:sp>
      <p:sp>
        <p:nvSpPr>
          <p:cNvPr id="5" name="Footer Placeholder 4">
            <a:extLst>
              <a:ext uri="{FF2B5EF4-FFF2-40B4-BE49-F238E27FC236}">
                <a16:creationId xmlns:a16="http://schemas.microsoft.com/office/drawing/2014/main" id="{47917AD8-76E6-4690-B247-579AD596E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34177-AB48-4A69-B242-0396B40949B0}"/>
              </a:ext>
            </a:extLst>
          </p:cNvPr>
          <p:cNvSpPr>
            <a:spLocks noGrp="1"/>
          </p:cNvSpPr>
          <p:nvPr>
            <p:ph type="sldNum" sz="quarter" idx="12"/>
          </p:nvPr>
        </p:nvSpPr>
        <p:spPr/>
        <p:txBody>
          <a:bodyPr/>
          <a:lstStyle/>
          <a:p>
            <a:fld id="{886F503C-D0CF-4993-AD1C-AFB3710BF5F1}" type="slidenum">
              <a:rPr lang="en-US" smtClean="0"/>
              <a:t>‹#›</a:t>
            </a:fld>
            <a:endParaRPr lang="en-US"/>
          </a:p>
        </p:txBody>
      </p:sp>
    </p:spTree>
    <p:extLst>
      <p:ext uri="{BB962C8B-B14F-4D97-AF65-F5344CB8AC3E}">
        <p14:creationId xmlns:p14="http://schemas.microsoft.com/office/powerpoint/2010/main" val="398957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A00B-FA13-4F12-91D2-0D5E885685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C72F9-4929-4662-9BAD-A8E0E7A159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63630-25D1-4EDF-ACD2-E04CC9F964D7}"/>
              </a:ext>
            </a:extLst>
          </p:cNvPr>
          <p:cNvSpPr>
            <a:spLocks noGrp="1"/>
          </p:cNvSpPr>
          <p:nvPr>
            <p:ph type="dt" sz="half" idx="10"/>
          </p:nvPr>
        </p:nvSpPr>
        <p:spPr/>
        <p:txBody>
          <a:bodyPr/>
          <a:lstStyle/>
          <a:p>
            <a:fld id="{CE559164-DC43-451F-A8AC-D14B340E63D3}" type="datetimeFigureOut">
              <a:rPr lang="en-US" smtClean="0"/>
              <a:t>11/27/2017</a:t>
            </a:fld>
            <a:endParaRPr lang="en-US"/>
          </a:p>
        </p:txBody>
      </p:sp>
      <p:sp>
        <p:nvSpPr>
          <p:cNvPr id="5" name="Footer Placeholder 4">
            <a:extLst>
              <a:ext uri="{FF2B5EF4-FFF2-40B4-BE49-F238E27FC236}">
                <a16:creationId xmlns:a16="http://schemas.microsoft.com/office/drawing/2014/main" id="{8F3B5187-AFB0-40B2-B39F-0E46E7D4B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D16FA-D467-453F-A02E-311043A30050}"/>
              </a:ext>
            </a:extLst>
          </p:cNvPr>
          <p:cNvSpPr>
            <a:spLocks noGrp="1"/>
          </p:cNvSpPr>
          <p:nvPr>
            <p:ph type="sldNum" sz="quarter" idx="12"/>
          </p:nvPr>
        </p:nvSpPr>
        <p:spPr/>
        <p:txBody>
          <a:bodyPr/>
          <a:lstStyle/>
          <a:p>
            <a:fld id="{886F503C-D0CF-4993-AD1C-AFB3710BF5F1}" type="slidenum">
              <a:rPr lang="en-US" smtClean="0"/>
              <a:t>‹#›</a:t>
            </a:fld>
            <a:endParaRPr lang="en-US"/>
          </a:p>
        </p:txBody>
      </p:sp>
    </p:spTree>
    <p:extLst>
      <p:ext uri="{BB962C8B-B14F-4D97-AF65-F5344CB8AC3E}">
        <p14:creationId xmlns:p14="http://schemas.microsoft.com/office/powerpoint/2010/main" val="920561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D1915-F33C-45F0-B374-A62CA663AC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6038D0-103F-4568-A411-6690B9B99C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7B286-D85E-4AAF-84E5-E2EA45987AFD}"/>
              </a:ext>
            </a:extLst>
          </p:cNvPr>
          <p:cNvSpPr>
            <a:spLocks noGrp="1"/>
          </p:cNvSpPr>
          <p:nvPr>
            <p:ph type="dt" sz="half" idx="10"/>
          </p:nvPr>
        </p:nvSpPr>
        <p:spPr/>
        <p:txBody>
          <a:bodyPr/>
          <a:lstStyle/>
          <a:p>
            <a:fld id="{CE559164-DC43-451F-A8AC-D14B340E63D3}" type="datetimeFigureOut">
              <a:rPr lang="en-US" smtClean="0"/>
              <a:t>11/27/2017</a:t>
            </a:fld>
            <a:endParaRPr lang="en-US"/>
          </a:p>
        </p:txBody>
      </p:sp>
      <p:sp>
        <p:nvSpPr>
          <p:cNvPr id="5" name="Footer Placeholder 4">
            <a:extLst>
              <a:ext uri="{FF2B5EF4-FFF2-40B4-BE49-F238E27FC236}">
                <a16:creationId xmlns:a16="http://schemas.microsoft.com/office/drawing/2014/main" id="{7F003B37-CA1B-4C1B-BB63-7A6BFD146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644B9-0A6E-4713-B1C1-64C08C9080B6}"/>
              </a:ext>
            </a:extLst>
          </p:cNvPr>
          <p:cNvSpPr>
            <a:spLocks noGrp="1"/>
          </p:cNvSpPr>
          <p:nvPr>
            <p:ph type="sldNum" sz="quarter" idx="12"/>
          </p:nvPr>
        </p:nvSpPr>
        <p:spPr/>
        <p:txBody>
          <a:bodyPr/>
          <a:lstStyle/>
          <a:p>
            <a:fld id="{886F503C-D0CF-4993-AD1C-AFB3710BF5F1}" type="slidenum">
              <a:rPr lang="en-US" smtClean="0"/>
              <a:t>‹#›</a:t>
            </a:fld>
            <a:endParaRPr lang="en-US"/>
          </a:p>
        </p:txBody>
      </p:sp>
    </p:spTree>
    <p:extLst>
      <p:ext uri="{BB962C8B-B14F-4D97-AF65-F5344CB8AC3E}">
        <p14:creationId xmlns:p14="http://schemas.microsoft.com/office/powerpoint/2010/main" val="141588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0DB2F-1692-4CCA-82FD-08B2F46BE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112ADD-4A92-4557-827C-E5691BD2E2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A70B9-13A5-4B13-BCA7-03A52C4E0946}"/>
              </a:ext>
            </a:extLst>
          </p:cNvPr>
          <p:cNvSpPr>
            <a:spLocks noGrp="1"/>
          </p:cNvSpPr>
          <p:nvPr>
            <p:ph type="dt" sz="half" idx="10"/>
          </p:nvPr>
        </p:nvSpPr>
        <p:spPr/>
        <p:txBody>
          <a:bodyPr/>
          <a:lstStyle/>
          <a:p>
            <a:fld id="{CE559164-DC43-451F-A8AC-D14B340E63D3}" type="datetimeFigureOut">
              <a:rPr lang="en-US" smtClean="0"/>
              <a:t>11/27/2017</a:t>
            </a:fld>
            <a:endParaRPr lang="en-US"/>
          </a:p>
        </p:txBody>
      </p:sp>
      <p:sp>
        <p:nvSpPr>
          <p:cNvPr id="5" name="Footer Placeholder 4">
            <a:extLst>
              <a:ext uri="{FF2B5EF4-FFF2-40B4-BE49-F238E27FC236}">
                <a16:creationId xmlns:a16="http://schemas.microsoft.com/office/drawing/2014/main" id="{29201D35-4539-45F8-B702-6C03A25C6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2297B-0552-4D0A-B809-3FD45E48EC63}"/>
              </a:ext>
            </a:extLst>
          </p:cNvPr>
          <p:cNvSpPr>
            <a:spLocks noGrp="1"/>
          </p:cNvSpPr>
          <p:nvPr>
            <p:ph type="sldNum" sz="quarter" idx="12"/>
          </p:nvPr>
        </p:nvSpPr>
        <p:spPr/>
        <p:txBody>
          <a:bodyPr/>
          <a:lstStyle/>
          <a:p>
            <a:fld id="{886F503C-D0CF-4993-AD1C-AFB3710BF5F1}" type="slidenum">
              <a:rPr lang="en-US" smtClean="0"/>
              <a:t>‹#›</a:t>
            </a:fld>
            <a:endParaRPr lang="en-US"/>
          </a:p>
        </p:txBody>
      </p:sp>
    </p:spTree>
    <p:extLst>
      <p:ext uri="{BB962C8B-B14F-4D97-AF65-F5344CB8AC3E}">
        <p14:creationId xmlns:p14="http://schemas.microsoft.com/office/powerpoint/2010/main" val="298635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7345-70B9-4DDA-B067-8A7712B95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A7C9AA-00A7-4916-B42C-BDF6243B80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5CD4D7-02C8-499F-8A6A-FDDA2C7D60C0}"/>
              </a:ext>
            </a:extLst>
          </p:cNvPr>
          <p:cNvSpPr>
            <a:spLocks noGrp="1"/>
          </p:cNvSpPr>
          <p:nvPr>
            <p:ph type="dt" sz="half" idx="10"/>
          </p:nvPr>
        </p:nvSpPr>
        <p:spPr/>
        <p:txBody>
          <a:bodyPr/>
          <a:lstStyle/>
          <a:p>
            <a:fld id="{CE559164-DC43-451F-A8AC-D14B340E63D3}" type="datetimeFigureOut">
              <a:rPr lang="en-US" smtClean="0"/>
              <a:t>11/27/2017</a:t>
            </a:fld>
            <a:endParaRPr lang="en-US"/>
          </a:p>
        </p:txBody>
      </p:sp>
      <p:sp>
        <p:nvSpPr>
          <p:cNvPr id="5" name="Footer Placeholder 4">
            <a:extLst>
              <a:ext uri="{FF2B5EF4-FFF2-40B4-BE49-F238E27FC236}">
                <a16:creationId xmlns:a16="http://schemas.microsoft.com/office/drawing/2014/main" id="{7D2E8ECD-A81D-4B79-B4FC-B9AD544D1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96720-1906-4F62-A7A2-AC32B34F703F}"/>
              </a:ext>
            </a:extLst>
          </p:cNvPr>
          <p:cNvSpPr>
            <a:spLocks noGrp="1"/>
          </p:cNvSpPr>
          <p:nvPr>
            <p:ph type="sldNum" sz="quarter" idx="12"/>
          </p:nvPr>
        </p:nvSpPr>
        <p:spPr/>
        <p:txBody>
          <a:bodyPr/>
          <a:lstStyle/>
          <a:p>
            <a:fld id="{886F503C-D0CF-4993-AD1C-AFB3710BF5F1}" type="slidenum">
              <a:rPr lang="en-US" smtClean="0"/>
              <a:t>‹#›</a:t>
            </a:fld>
            <a:endParaRPr lang="en-US"/>
          </a:p>
        </p:txBody>
      </p:sp>
    </p:spTree>
    <p:extLst>
      <p:ext uri="{BB962C8B-B14F-4D97-AF65-F5344CB8AC3E}">
        <p14:creationId xmlns:p14="http://schemas.microsoft.com/office/powerpoint/2010/main" val="253175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9A27-805F-4D75-BAE3-97BB075E4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B8B27A-FEB6-4A5F-977C-7858898361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817AD9-BD84-4A95-9171-E05DD3AB55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71F81B-051D-4391-A956-52E76305022D}"/>
              </a:ext>
            </a:extLst>
          </p:cNvPr>
          <p:cNvSpPr>
            <a:spLocks noGrp="1"/>
          </p:cNvSpPr>
          <p:nvPr>
            <p:ph type="dt" sz="half" idx="10"/>
          </p:nvPr>
        </p:nvSpPr>
        <p:spPr/>
        <p:txBody>
          <a:bodyPr/>
          <a:lstStyle/>
          <a:p>
            <a:fld id="{CE559164-DC43-451F-A8AC-D14B340E63D3}" type="datetimeFigureOut">
              <a:rPr lang="en-US" smtClean="0"/>
              <a:t>11/27/2017</a:t>
            </a:fld>
            <a:endParaRPr lang="en-US"/>
          </a:p>
        </p:txBody>
      </p:sp>
      <p:sp>
        <p:nvSpPr>
          <p:cNvPr id="6" name="Footer Placeholder 5">
            <a:extLst>
              <a:ext uri="{FF2B5EF4-FFF2-40B4-BE49-F238E27FC236}">
                <a16:creationId xmlns:a16="http://schemas.microsoft.com/office/drawing/2014/main" id="{98D7A371-BEF1-48AF-B939-E64818B4C7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4BF35E-3C2E-42D9-8F2B-17C10F7E0401}"/>
              </a:ext>
            </a:extLst>
          </p:cNvPr>
          <p:cNvSpPr>
            <a:spLocks noGrp="1"/>
          </p:cNvSpPr>
          <p:nvPr>
            <p:ph type="sldNum" sz="quarter" idx="12"/>
          </p:nvPr>
        </p:nvSpPr>
        <p:spPr/>
        <p:txBody>
          <a:bodyPr/>
          <a:lstStyle/>
          <a:p>
            <a:fld id="{886F503C-D0CF-4993-AD1C-AFB3710BF5F1}" type="slidenum">
              <a:rPr lang="en-US" smtClean="0"/>
              <a:t>‹#›</a:t>
            </a:fld>
            <a:endParaRPr lang="en-US"/>
          </a:p>
        </p:txBody>
      </p:sp>
    </p:spTree>
    <p:extLst>
      <p:ext uri="{BB962C8B-B14F-4D97-AF65-F5344CB8AC3E}">
        <p14:creationId xmlns:p14="http://schemas.microsoft.com/office/powerpoint/2010/main" val="390364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6BC2-236A-4225-AB94-E83EDA13CE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2B5D41-A9D9-42D9-8F6B-B756EC46AF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5E0CC2-C915-4279-9226-8DE4624F552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6B780-F952-45CD-A5D6-EB262BD9D6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17EA53-91C0-4837-A878-65F8664113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DA7696-F911-41A8-BA6E-8471920D9A78}"/>
              </a:ext>
            </a:extLst>
          </p:cNvPr>
          <p:cNvSpPr>
            <a:spLocks noGrp="1"/>
          </p:cNvSpPr>
          <p:nvPr>
            <p:ph type="dt" sz="half" idx="10"/>
          </p:nvPr>
        </p:nvSpPr>
        <p:spPr/>
        <p:txBody>
          <a:bodyPr/>
          <a:lstStyle/>
          <a:p>
            <a:fld id="{CE559164-DC43-451F-A8AC-D14B340E63D3}" type="datetimeFigureOut">
              <a:rPr lang="en-US" smtClean="0"/>
              <a:t>11/27/2017</a:t>
            </a:fld>
            <a:endParaRPr lang="en-US"/>
          </a:p>
        </p:txBody>
      </p:sp>
      <p:sp>
        <p:nvSpPr>
          <p:cNvPr id="8" name="Footer Placeholder 7">
            <a:extLst>
              <a:ext uri="{FF2B5EF4-FFF2-40B4-BE49-F238E27FC236}">
                <a16:creationId xmlns:a16="http://schemas.microsoft.com/office/drawing/2014/main" id="{1F2E4658-EB76-4F00-B39F-C3D77DC69C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FC90FF-93B4-4136-A61A-2F0A859FEC13}"/>
              </a:ext>
            </a:extLst>
          </p:cNvPr>
          <p:cNvSpPr>
            <a:spLocks noGrp="1"/>
          </p:cNvSpPr>
          <p:nvPr>
            <p:ph type="sldNum" sz="quarter" idx="12"/>
          </p:nvPr>
        </p:nvSpPr>
        <p:spPr/>
        <p:txBody>
          <a:bodyPr/>
          <a:lstStyle/>
          <a:p>
            <a:fld id="{886F503C-D0CF-4993-AD1C-AFB3710BF5F1}" type="slidenum">
              <a:rPr lang="en-US" smtClean="0"/>
              <a:t>‹#›</a:t>
            </a:fld>
            <a:endParaRPr lang="en-US"/>
          </a:p>
        </p:txBody>
      </p:sp>
    </p:spTree>
    <p:extLst>
      <p:ext uri="{BB962C8B-B14F-4D97-AF65-F5344CB8AC3E}">
        <p14:creationId xmlns:p14="http://schemas.microsoft.com/office/powerpoint/2010/main" val="249976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C72C-95BF-437E-A78E-3B188AF0DB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9D666C-1CE3-4751-9AAC-8E0355716D81}"/>
              </a:ext>
            </a:extLst>
          </p:cNvPr>
          <p:cNvSpPr>
            <a:spLocks noGrp="1"/>
          </p:cNvSpPr>
          <p:nvPr>
            <p:ph type="dt" sz="half" idx="10"/>
          </p:nvPr>
        </p:nvSpPr>
        <p:spPr/>
        <p:txBody>
          <a:bodyPr/>
          <a:lstStyle/>
          <a:p>
            <a:fld id="{CE559164-DC43-451F-A8AC-D14B340E63D3}" type="datetimeFigureOut">
              <a:rPr lang="en-US" smtClean="0"/>
              <a:t>11/27/2017</a:t>
            </a:fld>
            <a:endParaRPr lang="en-US"/>
          </a:p>
        </p:txBody>
      </p:sp>
      <p:sp>
        <p:nvSpPr>
          <p:cNvPr id="4" name="Footer Placeholder 3">
            <a:extLst>
              <a:ext uri="{FF2B5EF4-FFF2-40B4-BE49-F238E27FC236}">
                <a16:creationId xmlns:a16="http://schemas.microsoft.com/office/drawing/2014/main" id="{1D9411E4-617F-4FDE-ACC2-7D84D4A14E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D9E84F-E075-40A5-82ED-0C4FEADD36E2}"/>
              </a:ext>
            </a:extLst>
          </p:cNvPr>
          <p:cNvSpPr>
            <a:spLocks noGrp="1"/>
          </p:cNvSpPr>
          <p:nvPr>
            <p:ph type="sldNum" sz="quarter" idx="12"/>
          </p:nvPr>
        </p:nvSpPr>
        <p:spPr/>
        <p:txBody>
          <a:bodyPr/>
          <a:lstStyle/>
          <a:p>
            <a:fld id="{886F503C-D0CF-4993-AD1C-AFB3710BF5F1}" type="slidenum">
              <a:rPr lang="en-US" smtClean="0"/>
              <a:t>‹#›</a:t>
            </a:fld>
            <a:endParaRPr lang="en-US"/>
          </a:p>
        </p:txBody>
      </p:sp>
    </p:spTree>
    <p:extLst>
      <p:ext uri="{BB962C8B-B14F-4D97-AF65-F5344CB8AC3E}">
        <p14:creationId xmlns:p14="http://schemas.microsoft.com/office/powerpoint/2010/main" val="112573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A134B-DBDA-4DF5-B8EA-A800401B8DA3}"/>
              </a:ext>
            </a:extLst>
          </p:cNvPr>
          <p:cNvSpPr>
            <a:spLocks noGrp="1"/>
          </p:cNvSpPr>
          <p:nvPr>
            <p:ph type="dt" sz="half" idx="10"/>
          </p:nvPr>
        </p:nvSpPr>
        <p:spPr/>
        <p:txBody>
          <a:bodyPr/>
          <a:lstStyle/>
          <a:p>
            <a:fld id="{CE559164-DC43-451F-A8AC-D14B340E63D3}" type="datetimeFigureOut">
              <a:rPr lang="en-US" smtClean="0"/>
              <a:t>11/27/2017</a:t>
            </a:fld>
            <a:endParaRPr lang="en-US"/>
          </a:p>
        </p:txBody>
      </p:sp>
      <p:sp>
        <p:nvSpPr>
          <p:cNvPr id="3" name="Footer Placeholder 2">
            <a:extLst>
              <a:ext uri="{FF2B5EF4-FFF2-40B4-BE49-F238E27FC236}">
                <a16:creationId xmlns:a16="http://schemas.microsoft.com/office/drawing/2014/main" id="{1A0EDCDB-182A-4D6B-89A6-3764FF27E7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06B696-E5C1-4471-9B62-2EB11F1AB229}"/>
              </a:ext>
            </a:extLst>
          </p:cNvPr>
          <p:cNvSpPr>
            <a:spLocks noGrp="1"/>
          </p:cNvSpPr>
          <p:nvPr>
            <p:ph type="sldNum" sz="quarter" idx="12"/>
          </p:nvPr>
        </p:nvSpPr>
        <p:spPr/>
        <p:txBody>
          <a:bodyPr/>
          <a:lstStyle/>
          <a:p>
            <a:fld id="{886F503C-D0CF-4993-AD1C-AFB3710BF5F1}" type="slidenum">
              <a:rPr lang="en-US" smtClean="0"/>
              <a:t>‹#›</a:t>
            </a:fld>
            <a:endParaRPr lang="en-US"/>
          </a:p>
        </p:txBody>
      </p:sp>
    </p:spTree>
    <p:extLst>
      <p:ext uri="{BB962C8B-B14F-4D97-AF65-F5344CB8AC3E}">
        <p14:creationId xmlns:p14="http://schemas.microsoft.com/office/powerpoint/2010/main" val="232850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100F2-2B2B-4DF0-8D48-72B4B6A19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F0442E-4B41-4C44-9D53-5FD7D59F74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7D5C4D-7A7F-4F2F-BAA6-17C360EA3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E3C4B9-F6EC-4977-BB4A-7C43AFC3F168}"/>
              </a:ext>
            </a:extLst>
          </p:cNvPr>
          <p:cNvSpPr>
            <a:spLocks noGrp="1"/>
          </p:cNvSpPr>
          <p:nvPr>
            <p:ph type="dt" sz="half" idx="10"/>
          </p:nvPr>
        </p:nvSpPr>
        <p:spPr/>
        <p:txBody>
          <a:bodyPr/>
          <a:lstStyle/>
          <a:p>
            <a:fld id="{CE559164-DC43-451F-A8AC-D14B340E63D3}" type="datetimeFigureOut">
              <a:rPr lang="en-US" smtClean="0"/>
              <a:t>11/27/2017</a:t>
            </a:fld>
            <a:endParaRPr lang="en-US"/>
          </a:p>
        </p:txBody>
      </p:sp>
      <p:sp>
        <p:nvSpPr>
          <p:cNvPr id="6" name="Footer Placeholder 5">
            <a:extLst>
              <a:ext uri="{FF2B5EF4-FFF2-40B4-BE49-F238E27FC236}">
                <a16:creationId xmlns:a16="http://schemas.microsoft.com/office/drawing/2014/main" id="{46E0CD49-4F74-4491-BD25-06730C2A10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7E045B-90A4-49DB-BF67-86E17812C252}"/>
              </a:ext>
            </a:extLst>
          </p:cNvPr>
          <p:cNvSpPr>
            <a:spLocks noGrp="1"/>
          </p:cNvSpPr>
          <p:nvPr>
            <p:ph type="sldNum" sz="quarter" idx="12"/>
          </p:nvPr>
        </p:nvSpPr>
        <p:spPr/>
        <p:txBody>
          <a:bodyPr/>
          <a:lstStyle/>
          <a:p>
            <a:fld id="{886F503C-D0CF-4993-AD1C-AFB3710BF5F1}" type="slidenum">
              <a:rPr lang="en-US" smtClean="0"/>
              <a:t>‹#›</a:t>
            </a:fld>
            <a:endParaRPr lang="en-US"/>
          </a:p>
        </p:txBody>
      </p:sp>
    </p:spTree>
    <p:extLst>
      <p:ext uri="{BB962C8B-B14F-4D97-AF65-F5344CB8AC3E}">
        <p14:creationId xmlns:p14="http://schemas.microsoft.com/office/powerpoint/2010/main" val="255995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4728-A458-4D4F-8846-BFE7140EE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CDEA7E-BE3D-4D37-A6DD-03C7CA1A53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D8EEE5-5A06-4AB3-8BAE-D6A33F372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5DEF51-75B9-4EE6-9FF2-C16F4113296D}"/>
              </a:ext>
            </a:extLst>
          </p:cNvPr>
          <p:cNvSpPr>
            <a:spLocks noGrp="1"/>
          </p:cNvSpPr>
          <p:nvPr>
            <p:ph type="dt" sz="half" idx="10"/>
          </p:nvPr>
        </p:nvSpPr>
        <p:spPr/>
        <p:txBody>
          <a:bodyPr/>
          <a:lstStyle/>
          <a:p>
            <a:fld id="{CE559164-DC43-451F-A8AC-D14B340E63D3}" type="datetimeFigureOut">
              <a:rPr lang="en-US" smtClean="0"/>
              <a:t>11/27/2017</a:t>
            </a:fld>
            <a:endParaRPr lang="en-US"/>
          </a:p>
        </p:txBody>
      </p:sp>
      <p:sp>
        <p:nvSpPr>
          <p:cNvPr id="6" name="Footer Placeholder 5">
            <a:extLst>
              <a:ext uri="{FF2B5EF4-FFF2-40B4-BE49-F238E27FC236}">
                <a16:creationId xmlns:a16="http://schemas.microsoft.com/office/drawing/2014/main" id="{90D01D32-C9B8-4F4A-BB01-F1F1C7BBA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8E0579-B5C6-467D-B267-03AAD45EE8C5}"/>
              </a:ext>
            </a:extLst>
          </p:cNvPr>
          <p:cNvSpPr>
            <a:spLocks noGrp="1"/>
          </p:cNvSpPr>
          <p:nvPr>
            <p:ph type="sldNum" sz="quarter" idx="12"/>
          </p:nvPr>
        </p:nvSpPr>
        <p:spPr/>
        <p:txBody>
          <a:bodyPr/>
          <a:lstStyle/>
          <a:p>
            <a:fld id="{886F503C-D0CF-4993-AD1C-AFB3710BF5F1}" type="slidenum">
              <a:rPr lang="en-US" smtClean="0"/>
              <a:t>‹#›</a:t>
            </a:fld>
            <a:endParaRPr lang="en-US"/>
          </a:p>
        </p:txBody>
      </p:sp>
    </p:spTree>
    <p:extLst>
      <p:ext uri="{BB962C8B-B14F-4D97-AF65-F5344CB8AC3E}">
        <p14:creationId xmlns:p14="http://schemas.microsoft.com/office/powerpoint/2010/main" val="259463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69B16F-258E-4544-98B3-2ADF7DA716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72F95E-18EB-47F7-93C0-32BD112DD7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7C110-D2DF-4054-8CB2-C120E4A97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59164-DC43-451F-A8AC-D14B340E63D3}" type="datetimeFigureOut">
              <a:rPr lang="en-US" smtClean="0"/>
              <a:t>11/27/2017</a:t>
            </a:fld>
            <a:endParaRPr lang="en-US"/>
          </a:p>
        </p:txBody>
      </p:sp>
      <p:sp>
        <p:nvSpPr>
          <p:cNvPr id="5" name="Footer Placeholder 4">
            <a:extLst>
              <a:ext uri="{FF2B5EF4-FFF2-40B4-BE49-F238E27FC236}">
                <a16:creationId xmlns:a16="http://schemas.microsoft.com/office/drawing/2014/main" id="{8A5BB546-4A46-4269-980D-7BC4E4A636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466FE5-3F1E-4BCF-AB32-320141D65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F503C-D0CF-4993-AD1C-AFB3710BF5F1}" type="slidenum">
              <a:rPr lang="en-US" smtClean="0"/>
              <a:t>‹#›</a:t>
            </a:fld>
            <a:endParaRPr lang="en-US"/>
          </a:p>
        </p:txBody>
      </p:sp>
    </p:spTree>
    <p:extLst>
      <p:ext uri="{BB962C8B-B14F-4D97-AF65-F5344CB8AC3E}">
        <p14:creationId xmlns:p14="http://schemas.microsoft.com/office/powerpoint/2010/main" val="644030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gif"/><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hyperlink" Target="mailto:DRLAISL@nsf.gov"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gif"/><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hyperlink" Target="http://www.informalscience.org/projects/funding/nsf-aisl"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836B4-C265-497D-988D-5EE3FB64DEC4}"/>
              </a:ext>
            </a:extLst>
          </p:cNvPr>
          <p:cNvSpPr>
            <a:spLocks noGrp="1"/>
          </p:cNvSpPr>
          <p:nvPr>
            <p:ph type="ctrTitle"/>
          </p:nvPr>
        </p:nvSpPr>
        <p:spPr>
          <a:xfrm>
            <a:off x="345440" y="939483"/>
            <a:ext cx="9464604" cy="2387600"/>
          </a:xfrm>
        </p:spPr>
        <p:txBody>
          <a:bodyPr>
            <a:normAutofit fontScale="90000"/>
          </a:bodyPr>
          <a:lstStyle/>
          <a:p>
            <a:r>
              <a:rPr lang="en-US" b="1" dirty="0"/>
              <a:t>Considering whether to volunteer to be an NSF AISL reviewer?  </a:t>
            </a:r>
          </a:p>
        </p:txBody>
      </p:sp>
      <p:sp>
        <p:nvSpPr>
          <p:cNvPr id="3" name="Subtitle 2">
            <a:extLst>
              <a:ext uri="{FF2B5EF4-FFF2-40B4-BE49-F238E27FC236}">
                <a16:creationId xmlns:a16="http://schemas.microsoft.com/office/drawing/2014/main" id="{703B7C70-4C6A-4F12-87AD-BF70D22F3EAD}"/>
              </a:ext>
            </a:extLst>
          </p:cNvPr>
          <p:cNvSpPr>
            <a:spLocks noGrp="1"/>
          </p:cNvSpPr>
          <p:nvPr>
            <p:ph type="subTitle" idx="1"/>
          </p:nvPr>
        </p:nvSpPr>
        <p:spPr>
          <a:xfrm>
            <a:off x="4011930" y="3801453"/>
            <a:ext cx="6400800" cy="1528762"/>
          </a:xfrm>
        </p:spPr>
        <p:txBody>
          <a:bodyPr>
            <a:normAutofit fontScale="92500" lnSpcReduction="20000"/>
          </a:bodyPr>
          <a:lstStyle/>
          <a:p>
            <a:pPr algn="l"/>
            <a:r>
              <a:rPr lang="en-US" sz="4400" dirty="0"/>
              <a:t>Here’s some information to help you decide if you are a good fit.</a:t>
            </a:r>
          </a:p>
        </p:txBody>
      </p:sp>
      <p:pic>
        <p:nvPicPr>
          <p:cNvPr id="4" name="Slide 1">
            <a:hlinkClick r:id="" action="ppaction://media"/>
            <a:extLst>
              <a:ext uri="{FF2B5EF4-FFF2-40B4-BE49-F238E27FC236}">
                <a16:creationId xmlns:a16="http://schemas.microsoft.com/office/drawing/2014/main" id="{6044D0A8-7E79-41EE-AF91-32EC25A52C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95317" y="6229350"/>
            <a:ext cx="347663" cy="347663"/>
          </a:xfrm>
          <a:prstGeom prst="rect">
            <a:avLst/>
          </a:prstGeom>
        </p:spPr>
      </p:pic>
      <p:sp>
        <p:nvSpPr>
          <p:cNvPr id="5" name="Rectangle 4">
            <a:extLst>
              <a:ext uri="{FF2B5EF4-FFF2-40B4-BE49-F238E27FC236}">
                <a16:creationId xmlns:a16="http://schemas.microsoft.com/office/drawing/2014/main" id="{70E2173C-1E8D-4394-92F3-E6264F6BBBE5}"/>
              </a:ext>
            </a:extLst>
          </p:cNvPr>
          <p:cNvSpPr/>
          <p:nvPr/>
        </p:nvSpPr>
        <p:spPr>
          <a:xfrm>
            <a:off x="4011930" y="5481419"/>
            <a:ext cx="6096000" cy="646331"/>
          </a:xfrm>
          <a:prstGeom prst="rect">
            <a:avLst/>
          </a:prstGeom>
        </p:spPr>
        <p:txBody>
          <a:bodyPr>
            <a:spAutoFit/>
          </a:bodyPr>
          <a:lstStyle/>
          <a:p>
            <a:r>
              <a:rPr lang="en-US" i="1" dirty="0">
                <a:solidFill>
                  <a:schemeClr val="accent2">
                    <a:lumMod val="75000"/>
                  </a:schemeClr>
                </a:solidFill>
              </a:rPr>
              <a:t>Note that you’ll need to manually advance the slides and click on the audio button throughout the presentation.</a:t>
            </a:r>
          </a:p>
        </p:txBody>
      </p:sp>
      <p:pic>
        <p:nvPicPr>
          <p:cNvPr id="7" name="Picture 6" descr="nsf1.gif">
            <a:extLst>
              <a:ext uri="{FF2B5EF4-FFF2-40B4-BE49-F238E27FC236}">
                <a16:creationId xmlns:a16="http://schemas.microsoft.com/office/drawing/2014/main" id="{F5440201-35F8-45B8-AE35-A1D0B9F312A5}"/>
              </a:ext>
            </a:extLst>
          </p:cNvPr>
          <p:cNvPicPr>
            <a:picLocks noChangeAspect="1"/>
          </p:cNvPicPr>
          <p:nvPr/>
        </p:nvPicPr>
        <p:blipFill>
          <a:blip r:embed="rId6" cstate="print"/>
          <a:stretch>
            <a:fillRect/>
          </a:stretch>
        </p:blipFill>
        <p:spPr>
          <a:xfrm>
            <a:off x="9810044" y="286014"/>
            <a:ext cx="1533927" cy="1317008"/>
          </a:xfrm>
          <a:prstGeom prst="rect">
            <a:avLst/>
          </a:prstGeom>
        </p:spPr>
      </p:pic>
    </p:spTree>
    <p:extLst>
      <p:ext uri="{BB962C8B-B14F-4D97-AF65-F5344CB8AC3E}">
        <p14:creationId xmlns:p14="http://schemas.microsoft.com/office/powerpoint/2010/main" val="30475503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A24F-5F21-48E1-A9F1-82B4D46CEF91}"/>
              </a:ext>
            </a:extLst>
          </p:cNvPr>
          <p:cNvSpPr>
            <a:spLocks noGrp="1"/>
          </p:cNvSpPr>
          <p:nvPr>
            <p:ph type="title"/>
          </p:nvPr>
        </p:nvSpPr>
        <p:spPr>
          <a:xfrm>
            <a:off x="350520" y="324485"/>
            <a:ext cx="11231880" cy="1626235"/>
          </a:xfrm>
        </p:spPr>
        <p:txBody>
          <a:bodyPr>
            <a:noAutofit/>
          </a:bodyPr>
          <a:lstStyle/>
          <a:p>
            <a:r>
              <a:rPr lang="en-US" b="1" dirty="0"/>
              <a:t>Anyone with STEM research/educational expertise can volunteer to serve as an AISL reviewer. </a:t>
            </a:r>
          </a:p>
        </p:txBody>
      </p:sp>
      <p:sp>
        <p:nvSpPr>
          <p:cNvPr id="3" name="Content Placeholder 2">
            <a:extLst>
              <a:ext uri="{FF2B5EF4-FFF2-40B4-BE49-F238E27FC236}">
                <a16:creationId xmlns:a16="http://schemas.microsoft.com/office/drawing/2014/main" id="{A19AC4EB-9A13-48AE-B58C-44C130823E65}"/>
              </a:ext>
            </a:extLst>
          </p:cNvPr>
          <p:cNvSpPr>
            <a:spLocks noGrp="1"/>
          </p:cNvSpPr>
          <p:nvPr>
            <p:ph idx="1"/>
          </p:nvPr>
        </p:nvSpPr>
        <p:spPr>
          <a:xfrm>
            <a:off x="838200" y="2171065"/>
            <a:ext cx="10515600" cy="4351338"/>
          </a:xfrm>
        </p:spPr>
        <p:txBody>
          <a:bodyPr/>
          <a:lstStyle/>
          <a:p>
            <a:r>
              <a:rPr lang="en-US" b="1" dirty="0"/>
              <a:t>First step - send a copy of your CV to </a:t>
            </a:r>
            <a:r>
              <a:rPr lang="en-US" u="sng" dirty="0">
                <a:hlinkClick r:id="rId5"/>
              </a:rPr>
              <a:t>DRLAISL@nsf.gov</a:t>
            </a:r>
            <a:r>
              <a:rPr lang="en-US" b="1" dirty="0"/>
              <a:t>. </a:t>
            </a:r>
            <a:r>
              <a:rPr lang="en-US" dirty="0"/>
              <a:t>Also submit a 2-4 sentence description of your experience related to learning in informal environments, including (as applicable) disciplinary, methods, theory, and age group experience.</a:t>
            </a:r>
          </a:p>
          <a:p>
            <a:endParaRPr lang="en-US" dirty="0"/>
          </a:p>
          <a:p>
            <a:r>
              <a:rPr lang="en-US" dirty="0"/>
              <a:t>Note: If you are a PI or co-PI on a proposal submitted to AISL, you aren’t eligible to review for AISL this round. However, you can review for other programs. </a:t>
            </a:r>
          </a:p>
          <a:p>
            <a:pPr marL="0" indent="0">
              <a:buNone/>
            </a:pPr>
            <a:endParaRPr lang="en-US" dirty="0"/>
          </a:p>
        </p:txBody>
      </p:sp>
      <p:pic>
        <p:nvPicPr>
          <p:cNvPr id="5" name="Slide 2">
            <a:hlinkClick r:id="" action="ppaction://media"/>
            <a:extLst>
              <a:ext uri="{FF2B5EF4-FFF2-40B4-BE49-F238E27FC236}">
                <a16:creationId xmlns:a16="http://schemas.microsoft.com/office/drawing/2014/main" id="{8E18BEC6-4604-481B-9D1F-3FCA2AF526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06271" y="5779210"/>
            <a:ext cx="347663" cy="347663"/>
          </a:xfrm>
          <a:prstGeom prst="rect">
            <a:avLst/>
          </a:prstGeom>
        </p:spPr>
      </p:pic>
      <p:grpSp>
        <p:nvGrpSpPr>
          <p:cNvPr id="6" name="Group 5">
            <a:extLst>
              <a:ext uri="{FF2B5EF4-FFF2-40B4-BE49-F238E27FC236}">
                <a16:creationId xmlns:a16="http://schemas.microsoft.com/office/drawing/2014/main" id="{A71684D8-0DDE-4CFF-B14B-1DFD3C13B013}"/>
              </a:ext>
            </a:extLst>
          </p:cNvPr>
          <p:cNvGrpSpPr/>
          <p:nvPr/>
        </p:nvGrpSpPr>
        <p:grpSpPr>
          <a:xfrm>
            <a:off x="55808" y="6180001"/>
            <a:ext cx="12136192" cy="640080"/>
            <a:chOff x="0" y="6217920"/>
            <a:chExt cx="9144000" cy="640080"/>
          </a:xfrm>
        </p:grpSpPr>
        <p:sp>
          <p:nvSpPr>
            <p:cNvPr id="7" name="TextBox 6">
              <a:extLst>
                <a:ext uri="{FF2B5EF4-FFF2-40B4-BE49-F238E27FC236}">
                  <a16:creationId xmlns:a16="http://schemas.microsoft.com/office/drawing/2014/main" id="{CD624DDB-FC33-4726-A0AA-2511854D5AC0}"/>
                </a:ext>
              </a:extLst>
            </p:cNvPr>
            <p:cNvSpPr txBox="1"/>
            <p:nvPr/>
          </p:nvSpPr>
          <p:spPr>
            <a:xfrm>
              <a:off x="0" y="6217920"/>
              <a:ext cx="9144000" cy="640080"/>
            </a:xfrm>
            <a:prstGeom prst="rect">
              <a:avLst/>
            </a:prstGeom>
            <a:solidFill>
              <a:schemeClr val="tx2"/>
            </a:solidFill>
          </p:spPr>
          <p:txBody>
            <a:bodyPr wrap="square" rtlCol="0">
              <a:spAutoFit/>
            </a:bodyPr>
            <a:lstStyle/>
            <a:p>
              <a:pPr algn="ctr"/>
              <a:endParaRPr lang="en-US" sz="2400" dirty="0">
                <a:solidFill>
                  <a:prstClr val="black"/>
                </a:solidFill>
              </a:endParaRPr>
            </a:p>
            <a:p>
              <a:pPr algn="ctr"/>
              <a:endParaRPr lang="en-US" sz="2400" dirty="0">
                <a:solidFill>
                  <a:prstClr val="black"/>
                </a:solidFill>
              </a:endParaRPr>
            </a:p>
            <a:p>
              <a:pPr algn="ctr"/>
              <a:endParaRPr lang="en-US" sz="2400" dirty="0">
                <a:solidFill>
                  <a:prstClr val="black"/>
                </a:solidFill>
              </a:endParaRPr>
            </a:p>
          </p:txBody>
        </p:sp>
        <p:sp>
          <p:nvSpPr>
            <p:cNvPr id="8" name="TextBox 7">
              <a:extLst>
                <a:ext uri="{FF2B5EF4-FFF2-40B4-BE49-F238E27FC236}">
                  <a16:creationId xmlns:a16="http://schemas.microsoft.com/office/drawing/2014/main" id="{F9E4B6ED-74A1-4D17-A861-A08D849279C4}"/>
                </a:ext>
              </a:extLst>
            </p:cNvPr>
            <p:cNvSpPr txBox="1"/>
            <p:nvPr/>
          </p:nvSpPr>
          <p:spPr>
            <a:xfrm>
              <a:off x="609600" y="6324600"/>
              <a:ext cx="6629400" cy="430887"/>
            </a:xfrm>
            <a:prstGeom prst="rect">
              <a:avLst/>
            </a:prstGeom>
            <a:noFill/>
          </p:spPr>
          <p:txBody>
            <a:bodyPr wrap="square" rtlCol="0">
              <a:spAutoFit/>
            </a:bodyPr>
            <a:lstStyle/>
            <a:p>
              <a:pPr algn="l"/>
              <a:r>
                <a:rPr lang="en-US" sz="1100" dirty="0">
                  <a:solidFill>
                    <a:prstClr val="white"/>
                  </a:solidFill>
                  <a:latin typeface="Engravers MT" pitchFamily="18" charset="0"/>
                </a:rPr>
                <a:t>DIRECTORATE FOR EDUCATION </a:t>
              </a:r>
              <a:br>
                <a:rPr lang="en-US" sz="1100" dirty="0">
                  <a:solidFill>
                    <a:prstClr val="white"/>
                  </a:solidFill>
                  <a:latin typeface="Engravers MT" pitchFamily="18" charset="0"/>
                </a:rPr>
              </a:br>
              <a:r>
                <a:rPr lang="en-US" sz="1100" dirty="0">
                  <a:solidFill>
                    <a:prstClr val="white"/>
                  </a:solidFill>
                  <a:latin typeface="Engravers MT" pitchFamily="18" charset="0"/>
                </a:rPr>
                <a:t>AND Human resources</a:t>
              </a:r>
              <a:endParaRPr lang="en-US" sz="1100" dirty="0">
                <a:solidFill>
                  <a:prstClr val="black"/>
                </a:solidFill>
              </a:endParaRPr>
            </a:p>
          </p:txBody>
        </p:sp>
        <p:pic>
          <p:nvPicPr>
            <p:cNvPr id="9" name="Picture 8" descr="nsf1.gif">
              <a:extLst>
                <a:ext uri="{FF2B5EF4-FFF2-40B4-BE49-F238E27FC236}">
                  <a16:creationId xmlns:a16="http://schemas.microsoft.com/office/drawing/2014/main" id="{1AD46725-6358-4DE4-B63E-263893EA21A7}"/>
                </a:ext>
              </a:extLst>
            </p:cNvPr>
            <p:cNvPicPr>
              <a:picLocks noChangeAspect="1"/>
            </p:cNvPicPr>
            <p:nvPr/>
          </p:nvPicPr>
          <p:blipFill>
            <a:blip r:embed="rId7" cstate="print"/>
            <a:stretch>
              <a:fillRect/>
            </a:stretch>
          </p:blipFill>
          <p:spPr>
            <a:xfrm>
              <a:off x="45720" y="6233160"/>
              <a:ext cx="548640" cy="548640"/>
            </a:xfrm>
            <a:prstGeom prst="rect">
              <a:avLst/>
            </a:prstGeom>
          </p:spPr>
        </p:pic>
      </p:grpSp>
    </p:spTree>
    <p:extLst>
      <p:ext uri="{BB962C8B-B14F-4D97-AF65-F5344CB8AC3E}">
        <p14:creationId xmlns:p14="http://schemas.microsoft.com/office/powerpoint/2010/main" val="9768058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1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5009F-4095-41DE-B8BC-D87CEE8AB414}"/>
              </a:ext>
            </a:extLst>
          </p:cNvPr>
          <p:cNvSpPr>
            <a:spLocks noGrp="1"/>
          </p:cNvSpPr>
          <p:nvPr>
            <p:ph type="title"/>
          </p:nvPr>
        </p:nvSpPr>
        <p:spPr>
          <a:xfrm>
            <a:off x="436880" y="365125"/>
            <a:ext cx="11236960" cy="1325563"/>
          </a:xfrm>
        </p:spPr>
        <p:txBody>
          <a:bodyPr/>
          <a:lstStyle/>
          <a:p>
            <a:r>
              <a:rPr lang="en-US" b="1" dirty="0"/>
              <a:t>Here’s what to expect if you are invited to be an AISL reviewer</a:t>
            </a:r>
            <a:endParaRPr lang="en-US" dirty="0"/>
          </a:p>
        </p:txBody>
      </p:sp>
      <p:sp>
        <p:nvSpPr>
          <p:cNvPr id="3" name="Content Placeholder 2">
            <a:extLst>
              <a:ext uri="{FF2B5EF4-FFF2-40B4-BE49-F238E27FC236}">
                <a16:creationId xmlns:a16="http://schemas.microsoft.com/office/drawing/2014/main" id="{104472BB-B588-4201-9749-A3EB13C1C0A4}"/>
              </a:ext>
            </a:extLst>
          </p:cNvPr>
          <p:cNvSpPr>
            <a:spLocks noGrp="1"/>
          </p:cNvSpPr>
          <p:nvPr>
            <p:ph idx="1"/>
          </p:nvPr>
        </p:nvSpPr>
        <p:spPr>
          <a:xfrm>
            <a:off x="838199" y="1705778"/>
            <a:ext cx="10515600" cy="4511039"/>
          </a:xfrm>
        </p:spPr>
        <p:txBody>
          <a:bodyPr>
            <a:normAutofit fontScale="85000" lnSpcReduction="20000"/>
          </a:bodyPr>
          <a:lstStyle/>
          <a:p>
            <a:r>
              <a:rPr lang="en-US" b="1" dirty="0"/>
              <a:t>Significant commitment of time </a:t>
            </a:r>
            <a:r>
              <a:rPr lang="en-US" dirty="0"/>
              <a:t>(30-40 hours) to read a set of 15-20 proposals and write reviews on 8-12 </a:t>
            </a:r>
            <a:r>
              <a:rPr lang="en-US" b="1" i="1" dirty="0"/>
              <a:t>prior </a:t>
            </a:r>
            <a:r>
              <a:rPr lang="en-US" b="1" dirty="0"/>
              <a:t>to panel meeting</a:t>
            </a:r>
            <a:r>
              <a:rPr lang="en-US" dirty="0"/>
              <a:t>.</a:t>
            </a:r>
          </a:p>
          <a:p>
            <a:endParaRPr lang="en-US" dirty="0"/>
          </a:p>
          <a:p>
            <a:r>
              <a:rPr lang="en-US" dirty="0"/>
              <a:t>AISL panels will be held in </a:t>
            </a:r>
            <a:r>
              <a:rPr lang="en-US" b="1" dirty="0"/>
              <a:t>January and February 2018</a:t>
            </a:r>
            <a:r>
              <a:rPr lang="en-US" dirty="0"/>
              <a:t>. Most are two sequential days, but this can vary. Check when the program officer is holding panels. </a:t>
            </a:r>
          </a:p>
          <a:p>
            <a:endParaRPr lang="en-US" dirty="0"/>
          </a:p>
          <a:p>
            <a:r>
              <a:rPr lang="en-US" dirty="0"/>
              <a:t>You’ll be responsible for attending the </a:t>
            </a:r>
            <a:r>
              <a:rPr lang="en-US" b="1" dirty="0"/>
              <a:t>entire </a:t>
            </a:r>
            <a:r>
              <a:rPr lang="en-US" dirty="0"/>
              <a:t>(2-day) </a:t>
            </a:r>
            <a:r>
              <a:rPr lang="en-US" b="1" dirty="0"/>
              <a:t>panel meeting</a:t>
            </a:r>
            <a:r>
              <a:rPr lang="en-US" dirty="0"/>
              <a:t>, from start to finish, each day.</a:t>
            </a:r>
          </a:p>
          <a:p>
            <a:pPr marL="0" indent="0">
              <a:buNone/>
            </a:pPr>
            <a:endParaRPr lang="en-US" dirty="0"/>
          </a:p>
          <a:p>
            <a:r>
              <a:rPr lang="en-US" b="1" dirty="0"/>
              <a:t>At the panel meeting</a:t>
            </a:r>
            <a:r>
              <a:rPr lang="en-US" dirty="0"/>
              <a:t>, reviewers </a:t>
            </a:r>
            <a:r>
              <a:rPr lang="en-US" b="1" dirty="0"/>
              <a:t>write several panel summaries</a:t>
            </a:r>
            <a:r>
              <a:rPr lang="en-US" dirty="0"/>
              <a:t>. These are 1-2 pages long and highlight the aspects of the proposal that were discussed by the panel. These summaries are written and approved by the panel during the 2-day meeting. </a:t>
            </a:r>
          </a:p>
          <a:p>
            <a:endParaRPr lang="en-US" dirty="0"/>
          </a:p>
          <a:p>
            <a:endParaRPr lang="en-US" dirty="0"/>
          </a:p>
          <a:p>
            <a:pPr marL="0" indent="0">
              <a:buNone/>
            </a:pPr>
            <a:endParaRPr lang="en-US" dirty="0"/>
          </a:p>
        </p:txBody>
      </p:sp>
      <p:pic>
        <p:nvPicPr>
          <p:cNvPr id="4" name="Slide 3">
            <a:hlinkClick r:id="" action="ppaction://media"/>
            <a:extLst>
              <a:ext uri="{FF2B5EF4-FFF2-40B4-BE49-F238E27FC236}">
                <a16:creationId xmlns:a16="http://schemas.microsoft.com/office/drawing/2014/main" id="{07EBA64A-95D5-46C4-AD45-F715C10DB9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79968" y="5755791"/>
            <a:ext cx="347663" cy="347663"/>
          </a:xfrm>
          <a:prstGeom prst="rect">
            <a:avLst/>
          </a:prstGeom>
        </p:spPr>
      </p:pic>
      <p:grpSp>
        <p:nvGrpSpPr>
          <p:cNvPr id="5" name="Group 4">
            <a:extLst>
              <a:ext uri="{FF2B5EF4-FFF2-40B4-BE49-F238E27FC236}">
                <a16:creationId xmlns:a16="http://schemas.microsoft.com/office/drawing/2014/main" id="{134A183A-ECD1-461A-8D0E-296268377080}"/>
              </a:ext>
            </a:extLst>
          </p:cNvPr>
          <p:cNvGrpSpPr/>
          <p:nvPr/>
        </p:nvGrpSpPr>
        <p:grpSpPr>
          <a:xfrm>
            <a:off x="55807" y="6186311"/>
            <a:ext cx="11966859" cy="633770"/>
            <a:chOff x="0" y="6217920"/>
            <a:chExt cx="9144000" cy="640080"/>
          </a:xfrm>
        </p:grpSpPr>
        <p:sp>
          <p:nvSpPr>
            <p:cNvPr id="6" name="TextBox 5">
              <a:extLst>
                <a:ext uri="{FF2B5EF4-FFF2-40B4-BE49-F238E27FC236}">
                  <a16:creationId xmlns:a16="http://schemas.microsoft.com/office/drawing/2014/main" id="{612B1988-2F4E-4037-B295-3DB36982D254}"/>
                </a:ext>
              </a:extLst>
            </p:cNvPr>
            <p:cNvSpPr txBox="1"/>
            <p:nvPr/>
          </p:nvSpPr>
          <p:spPr>
            <a:xfrm>
              <a:off x="0" y="6217920"/>
              <a:ext cx="9144000" cy="640080"/>
            </a:xfrm>
            <a:prstGeom prst="rect">
              <a:avLst/>
            </a:prstGeom>
            <a:solidFill>
              <a:schemeClr val="tx2"/>
            </a:solidFill>
          </p:spPr>
          <p:txBody>
            <a:bodyPr wrap="square" rtlCol="0">
              <a:spAutoFit/>
            </a:bodyPr>
            <a:lstStyle/>
            <a:p>
              <a:pPr algn="ctr"/>
              <a:endParaRPr lang="en-US" sz="2400" dirty="0">
                <a:solidFill>
                  <a:prstClr val="black"/>
                </a:solidFill>
              </a:endParaRPr>
            </a:p>
            <a:p>
              <a:pPr algn="ctr"/>
              <a:endParaRPr lang="en-US" sz="2400" dirty="0">
                <a:solidFill>
                  <a:prstClr val="black"/>
                </a:solidFill>
              </a:endParaRPr>
            </a:p>
            <a:p>
              <a:pPr algn="ctr"/>
              <a:endParaRPr lang="en-US" sz="2400" dirty="0">
                <a:solidFill>
                  <a:prstClr val="black"/>
                </a:solidFill>
              </a:endParaRPr>
            </a:p>
          </p:txBody>
        </p:sp>
        <p:sp>
          <p:nvSpPr>
            <p:cNvPr id="7" name="TextBox 6">
              <a:extLst>
                <a:ext uri="{FF2B5EF4-FFF2-40B4-BE49-F238E27FC236}">
                  <a16:creationId xmlns:a16="http://schemas.microsoft.com/office/drawing/2014/main" id="{4AEDCC6E-AE60-4CAC-AC0A-50B1B28EE0C3}"/>
                </a:ext>
              </a:extLst>
            </p:cNvPr>
            <p:cNvSpPr txBox="1"/>
            <p:nvPr/>
          </p:nvSpPr>
          <p:spPr>
            <a:xfrm>
              <a:off x="609600" y="6324600"/>
              <a:ext cx="6629400" cy="430887"/>
            </a:xfrm>
            <a:prstGeom prst="rect">
              <a:avLst/>
            </a:prstGeom>
            <a:noFill/>
          </p:spPr>
          <p:txBody>
            <a:bodyPr wrap="square" rtlCol="0">
              <a:spAutoFit/>
            </a:bodyPr>
            <a:lstStyle/>
            <a:p>
              <a:pPr algn="l"/>
              <a:r>
                <a:rPr lang="en-US" sz="1100" dirty="0">
                  <a:solidFill>
                    <a:prstClr val="white"/>
                  </a:solidFill>
                  <a:latin typeface="Engravers MT" pitchFamily="18" charset="0"/>
                </a:rPr>
                <a:t>DIRECTORATE FOR EDUCATION </a:t>
              </a:r>
              <a:br>
                <a:rPr lang="en-US" sz="1100" dirty="0">
                  <a:solidFill>
                    <a:prstClr val="white"/>
                  </a:solidFill>
                  <a:latin typeface="Engravers MT" pitchFamily="18" charset="0"/>
                </a:rPr>
              </a:br>
              <a:r>
                <a:rPr lang="en-US" sz="1100" dirty="0">
                  <a:solidFill>
                    <a:prstClr val="white"/>
                  </a:solidFill>
                  <a:latin typeface="Engravers MT" pitchFamily="18" charset="0"/>
                </a:rPr>
                <a:t>AND Human resources</a:t>
              </a:r>
              <a:endParaRPr lang="en-US" sz="1100" dirty="0">
                <a:solidFill>
                  <a:prstClr val="black"/>
                </a:solidFill>
              </a:endParaRPr>
            </a:p>
          </p:txBody>
        </p:sp>
        <p:pic>
          <p:nvPicPr>
            <p:cNvPr id="8" name="Picture 7" descr="nsf1.gif">
              <a:extLst>
                <a:ext uri="{FF2B5EF4-FFF2-40B4-BE49-F238E27FC236}">
                  <a16:creationId xmlns:a16="http://schemas.microsoft.com/office/drawing/2014/main" id="{11EAE819-2964-4A24-A475-239E7DC41231}"/>
                </a:ext>
              </a:extLst>
            </p:cNvPr>
            <p:cNvPicPr>
              <a:picLocks noChangeAspect="1"/>
            </p:cNvPicPr>
            <p:nvPr/>
          </p:nvPicPr>
          <p:blipFill>
            <a:blip r:embed="rId6" cstate="print"/>
            <a:stretch>
              <a:fillRect/>
            </a:stretch>
          </p:blipFill>
          <p:spPr>
            <a:xfrm>
              <a:off x="45720" y="6233160"/>
              <a:ext cx="548640" cy="548640"/>
            </a:xfrm>
            <a:prstGeom prst="rect">
              <a:avLst/>
            </a:prstGeom>
          </p:spPr>
        </p:pic>
      </p:grpSp>
    </p:spTree>
    <p:extLst>
      <p:ext uri="{BB962C8B-B14F-4D97-AF65-F5344CB8AC3E}">
        <p14:creationId xmlns:p14="http://schemas.microsoft.com/office/powerpoint/2010/main" val="14646375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53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770E-923D-4DE2-8E92-8A575E6003AC}"/>
              </a:ext>
            </a:extLst>
          </p:cNvPr>
          <p:cNvSpPr>
            <a:spLocks noGrp="1"/>
          </p:cNvSpPr>
          <p:nvPr>
            <p:ph type="title"/>
          </p:nvPr>
        </p:nvSpPr>
        <p:spPr/>
        <p:txBody>
          <a:bodyPr/>
          <a:lstStyle/>
          <a:p>
            <a:r>
              <a:rPr lang="en-US" b="1" dirty="0"/>
              <a:t>Anything else?</a:t>
            </a:r>
          </a:p>
        </p:txBody>
      </p:sp>
      <p:sp>
        <p:nvSpPr>
          <p:cNvPr id="3" name="Content Placeholder 2">
            <a:extLst>
              <a:ext uri="{FF2B5EF4-FFF2-40B4-BE49-F238E27FC236}">
                <a16:creationId xmlns:a16="http://schemas.microsoft.com/office/drawing/2014/main" id="{020942C9-0C02-4D2D-9DC3-A916C62A2581}"/>
              </a:ext>
            </a:extLst>
          </p:cNvPr>
          <p:cNvSpPr>
            <a:spLocks noGrp="1"/>
          </p:cNvSpPr>
          <p:nvPr>
            <p:ph idx="1"/>
          </p:nvPr>
        </p:nvSpPr>
        <p:spPr>
          <a:xfrm>
            <a:off x="838200" y="1565980"/>
            <a:ext cx="10515600" cy="4351338"/>
          </a:xfrm>
        </p:spPr>
        <p:txBody>
          <a:bodyPr>
            <a:normAutofit fontScale="92500" lnSpcReduction="20000"/>
          </a:bodyPr>
          <a:lstStyle/>
          <a:p>
            <a:r>
              <a:rPr lang="en-US" dirty="0"/>
              <a:t>Actually, yes.</a:t>
            </a:r>
          </a:p>
          <a:p>
            <a:pPr marL="0" indent="0">
              <a:buNone/>
            </a:pPr>
            <a:endParaRPr lang="en-US" dirty="0"/>
          </a:p>
          <a:p>
            <a:r>
              <a:rPr lang="en-US" dirty="0"/>
              <a:t>Before you start writing reviews, you will need to </a:t>
            </a:r>
            <a:r>
              <a:rPr lang="en-US" b="1" dirty="0"/>
              <a:t>check all of the proposals for Conflicts of Interest (COI)</a:t>
            </a:r>
            <a:r>
              <a:rPr lang="en-US" dirty="0"/>
              <a:t>. This means skimming each page of each proposal to see if you have a conflict.  If you have a conflict with a proposal, stop reading it, and </a:t>
            </a:r>
            <a:r>
              <a:rPr lang="en-US" b="1" dirty="0"/>
              <a:t>let your program officer know</a:t>
            </a:r>
            <a:r>
              <a:rPr lang="en-US" dirty="0"/>
              <a:t>. You will then be blocked from that proposal. (That’s okay. Many people have a conflict with a proposal or two.)</a:t>
            </a:r>
          </a:p>
          <a:p>
            <a:endParaRPr lang="en-US" dirty="0"/>
          </a:p>
          <a:p>
            <a:r>
              <a:rPr lang="en-US" b="1" dirty="0"/>
              <a:t>Read the AISL solicitation (NSF 17-573) several times</a:t>
            </a:r>
            <a:r>
              <a:rPr lang="en-US" dirty="0"/>
              <a:t>—and look at some of the webinars at </a:t>
            </a:r>
            <a:r>
              <a:rPr lang="en-US" dirty="0">
                <a:hlinkClick r:id="rId5"/>
              </a:rPr>
              <a:t>http://www.informalscience.org/projects/funding/nsf-aisl</a:t>
            </a:r>
            <a:r>
              <a:rPr lang="en-US" dirty="0"/>
              <a:t> so you know the priorities of the AISL program.</a:t>
            </a:r>
          </a:p>
          <a:p>
            <a:endParaRPr lang="en-US" dirty="0"/>
          </a:p>
        </p:txBody>
      </p:sp>
      <p:pic>
        <p:nvPicPr>
          <p:cNvPr id="4" name="Slide 4">
            <a:hlinkClick r:id="" action="ppaction://media"/>
            <a:extLst>
              <a:ext uri="{FF2B5EF4-FFF2-40B4-BE49-F238E27FC236}">
                <a16:creationId xmlns:a16="http://schemas.microsoft.com/office/drawing/2014/main" id="{B98EA7D4-D0AA-4BC3-BFD1-62316BF8FA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34066" y="5743487"/>
            <a:ext cx="347663" cy="347663"/>
          </a:xfrm>
          <a:prstGeom prst="rect">
            <a:avLst/>
          </a:prstGeom>
        </p:spPr>
      </p:pic>
      <p:grpSp>
        <p:nvGrpSpPr>
          <p:cNvPr id="5" name="Group 4">
            <a:extLst>
              <a:ext uri="{FF2B5EF4-FFF2-40B4-BE49-F238E27FC236}">
                <a16:creationId xmlns:a16="http://schemas.microsoft.com/office/drawing/2014/main" id="{DFBBEBCD-B5E9-4382-9BE2-D107FAD247B5}"/>
              </a:ext>
            </a:extLst>
          </p:cNvPr>
          <p:cNvGrpSpPr/>
          <p:nvPr/>
        </p:nvGrpSpPr>
        <p:grpSpPr>
          <a:xfrm>
            <a:off x="55808" y="6180001"/>
            <a:ext cx="12136192" cy="640080"/>
            <a:chOff x="0" y="6217920"/>
            <a:chExt cx="9144000" cy="640080"/>
          </a:xfrm>
        </p:grpSpPr>
        <p:sp>
          <p:nvSpPr>
            <p:cNvPr id="6" name="TextBox 5">
              <a:extLst>
                <a:ext uri="{FF2B5EF4-FFF2-40B4-BE49-F238E27FC236}">
                  <a16:creationId xmlns:a16="http://schemas.microsoft.com/office/drawing/2014/main" id="{DCF9C928-CAFE-4D26-B92A-66F01BC22844}"/>
                </a:ext>
              </a:extLst>
            </p:cNvPr>
            <p:cNvSpPr txBox="1"/>
            <p:nvPr/>
          </p:nvSpPr>
          <p:spPr>
            <a:xfrm>
              <a:off x="0" y="6217920"/>
              <a:ext cx="9144000" cy="640080"/>
            </a:xfrm>
            <a:prstGeom prst="rect">
              <a:avLst/>
            </a:prstGeom>
            <a:solidFill>
              <a:schemeClr val="tx2"/>
            </a:solidFill>
          </p:spPr>
          <p:txBody>
            <a:bodyPr wrap="square" rtlCol="0">
              <a:spAutoFit/>
            </a:bodyPr>
            <a:lstStyle/>
            <a:p>
              <a:pPr algn="ctr"/>
              <a:endParaRPr lang="en-US" sz="2400" dirty="0">
                <a:solidFill>
                  <a:prstClr val="black"/>
                </a:solidFill>
              </a:endParaRPr>
            </a:p>
            <a:p>
              <a:pPr algn="ctr"/>
              <a:endParaRPr lang="en-US" sz="2400" dirty="0">
                <a:solidFill>
                  <a:prstClr val="black"/>
                </a:solidFill>
              </a:endParaRPr>
            </a:p>
            <a:p>
              <a:pPr algn="ctr"/>
              <a:endParaRPr lang="en-US" sz="2400" dirty="0">
                <a:solidFill>
                  <a:prstClr val="black"/>
                </a:solidFill>
              </a:endParaRPr>
            </a:p>
          </p:txBody>
        </p:sp>
        <p:sp>
          <p:nvSpPr>
            <p:cNvPr id="7" name="TextBox 6">
              <a:extLst>
                <a:ext uri="{FF2B5EF4-FFF2-40B4-BE49-F238E27FC236}">
                  <a16:creationId xmlns:a16="http://schemas.microsoft.com/office/drawing/2014/main" id="{B371CFD7-8C87-4A11-8595-D24FBB11CEBD}"/>
                </a:ext>
              </a:extLst>
            </p:cNvPr>
            <p:cNvSpPr txBox="1"/>
            <p:nvPr/>
          </p:nvSpPr>
          <p:spPr>
            <a:xfrm>
              <a:off x="609600" y="6324600"/>
              <a:ext cx="6629400" cy="430887"/>
            </a:xfrm>
            <a:prstGeom prst="rect">
              <a:avLst/>
            </a:prstGeom>
            <a:noFill/>
          </p:spPr>
          <p:txBody>
            <a:bodyPr wrap="square" rtlCol="0">
              <a:spAutoFit/>
            </a:bodyPr>
            <a:lstStyle/>
            <a:p>
              <a:pPr algn="l"/>
              <a:r>
                <a:rPr lang="en-US" sz="1100" dirty="0">
                  <a:solidFill>
                    <a:prstClr val="white"/>
                  </a:solidFill>
                  <a:latin typeface="Engravers MT" pitchFamily="18" charset="0"/>
                </a:rPr>
                <a:t>DIRECTORATE FOR EDUCATION </a:t>
              </a:r>
              <a:br>
                <a:rPr lang="en-US" sz="1100" dirty="0">
                  <a:solidFill>
                    <a:prstClr val="white"/>
                  </a:solidFill>
                  <a:latin typeface="Engravers MT" pitchFamily="18" charset="0"/>
                </a:rPr>
              </a:br>
              <a:r>
                <a:rPr lang="en-US" sz="1100" dirty="0">
                  <a:solidFill>
                    <a:prstClr val="white"/>
                  </a:solidFill>
                  <a:latin typeface="Engravers MT" pitchFamily="18" charset="0"/>
                </a:rPr>
                <a:t>AND Human resources</a:t>
              </a:r>
              <a:endParaRPr lang="en-US" sz="1100" dirty="0">
                <a:solidFill>
                  <a:prstClr val="black"/>
                </a:solidFill>
              </a:endParaRPr>
            </a:p>
          </p:txBody>
        </p:sp>
        <p:pic>
          <p:nvPicPr>
            <p:cNvPr id="8" name="Picture 7" descr="nsf1.gif">
              <a:extLst>
                <a:ext uri="{FF2B5EF4-FFF2-40B4-BE49-F238E27FC236}">
                  <a16:creationId xmlns:a16="http://schemas.microsoft.com/office/drawing/2014/main" id="{9C2325B6-F54F-4269-BD9F-7E0A0542B3EE}"/>
                </a:ext>
              </a:extLst>
            </p:cNvPr>
            <p:cNvPicPr>
              <a:picLocks noChangeAspect="1"/>
            </p:cNvPicPr>
            <p:nvPr/>
          </p:nvPicPr>
          <p:blipFill>
            <a:blip r:embed="rId7" cstate="print"/>
            <a:stretch>
              <a:fillRect/>
            </a:stretch>
          </p:blipFill>
          <p:spPr>
            <a:xfrm>
              <a:off x="45720" y="6233160"/>
              <a:ext cx="548640" cy="548640"/>
            </a:xfrm>
            <a:prstGeom prst="rect">
              <a:avLst/>
            </a:prstGeom>
          </p:spPr>
        </p:pic>
      </p:grpSp>
    </p:spTree>
    <p:extLst>
      <p:ext uri="{BB962C8B-B14F-4D97-AF65-F5344CB8AC3E}">
        <p14:creationId xmlns:p14="http://schemas.microsoft.com/office/powerpoint/2010/main" val="1201163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1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9BD5-CFDF-48CE-AF6E-721F9497CB98}"/>
              </a:ext>
            </a:extLst>
          </p:cNvPr>
          <p:cNvSpPr>
            <a:spLocks noGrp="1"/>
          </p:cNvSpPr>
          <p:nvPr>
            <p:ph type="title"/>
          </p:nvPr>
        </p:nvSpPr>
        <p:spPr>
          <a:xfrm>
            <a:off x="838200" y="188277"/>
            <a:ext cx="10515600" cy="963825"/>
          </a:xfrm>
        </p:spPr>
        <p:txBody>
          <a:bodyPr/>
          <a:lstStyle/>
          <a:p>
            <a:r>
              <a:rPr lang="en-US" b="1" dirty="0"/>
              <a:t>AISL Conflict of Interest (COI) Guidelines </a:t>
            </a:r>
          </a:p>
        </p:txBody>
      </p:sp>
      <p:sp>
        <p:nvSpPr>
          <p:cNvPr id="3" name="Content Placeholder 2">
            <a:extLst>
              <a:ext uri="{FF2B5EF4-FFF2-40B4-BE49-F238E27FC236}">
                <a16:creationId xmlns:a16="http://schemas.microsoft.com/office/drawing/2014/main" id="{A8E5EB4D-61BB-4E26-A815-B1897F608738}"/>
              </a:ext>
            </a:extLst>
          </p:cNvPr>
          <p:cNvSpPr>
            <a:spLocks noGrp="1"/>
          </p:cNvSpPr>
          <p:nvPr>
            <p:ph idx="1"/>
          </p:nvPr>
        </p:nvSpPr>
        <p:spPr>
          <a:xfrm>
            <a:off x="858866" y="1129250"/>
            <a:ext cx="10515600" cy="4925377"/>
          </a:xfrm>
        </p:spPr>
        <p:txBody>
          <a:bodyPr>
            <a:normAutofit fontScale="70000" lnSpcReduction="20000"/>
          </a:bodyPr>
          <a:lstStyle/>
          <a:p>
            <a:pPr marL="0" indent="0">
              <a:buNone/>
            </a:pPr>
            <a:r>
              <a:rPr lang="en-US" dirty="0"/>
              <a:t>1. A reviewer cannot review a proposal if: </a:t>
            </a:r>
          </a:p>
          <a:p>
            <a:pPr lvl="1"/>
            <a:r>
              <a:rPr lang="en-US" dirty="0"/>
              <a:t>the reviewer, the reviewer's spouse, minor child, or business partner,</a:t>
            </a:r>
          </a:p>
          <a:p>
            <a:pPr lvl="1"/>
            <a:r>
              <a:rPr lang="en-US" dirty="0"/>
              <a:t>the organization where the reviewer is employed, has an arrangement for future employment or is negotiating for employment, or</a:t>
            </a:r>
          </a:p>
          <a:p>
            <a:pPr lvl="1"/>
            <a:r>
              <a:rPr lang="en-US" dirty="0"/>
              <a:t>the organization where the reviewer is an officer, director, trustee, or partner,</a:t>
            </a:r>
          </a:p>
          <a:p>
            <a:pPr marL="0" indent="0">
              <a:buNone/>
            </a:pPr>
            <a:r>
              <a:rPr lang="en-US" dirty="0"/>
              <a:t>    </a:t>
            </a:r>
            <a:r>
              <a:rPr lang="en-US" b="1" dirty="0"/>
              <a:t>has a financial interest in the outcome of the proposal</a:t>
            </a:r>
            <a:r>
              <a:rPr lang="en-US" dirty="0"/>
              <a:t>. </a:t>
            </a:r>
          </a:p>
          <a:p>
            <a:pPr marL="0" indent="0">
              <a:buNone/>
            </a:pPr>
            <a:endParaRPr lang="en-US" sz="2300" dirty="0"/>
          </a:p>
          <a:p>
            <a:pPr marL="0" indent="0">
              <a:buNone/>
            </a:pPr>
            <a:r>
              <a:rPr lang="en-US" dirty="0"/>
              <a:t>2. A reviewer cannot review a proposal if it involves individuals with whom he/she </a:t>
            </a:r>
            <a:r>
              <a:rPr lang="en-US" b="1" dirty="0"/>
              <a:t>has a personal   relationship, such as a close relative, current or former collaborator, or former thesis student/advisor.</a:t>
            </a:r>
          </a:p>
          <a:p>
            <a:pPr marL="0" indent="0">
              <a:buNone/>
            </a:pPr>
            <a:endParaRPr lang="en-US" sz="2300" dirty="0"/>
          </a:p>
          <a:p>
            <a:pPr marL="0" indent="0">
              <a:buNone/>
            </a:pPr>
            <a:r>
              <a:rPr lang="en-US" dirty="0"/>
              <a:t>3.  A reviewer cannot review a proposal if a proposal </a:t>
            </a:r>
            <a:r>
              <a:rPr lang="en-US" b="1" dirty="0"/>
              <a:t>involves an institution or other entity with which the potential reviewer has a connection.</a:t>
            </a:r>
            <a:r>
              <a:rPr lang="en-US" dirty="0"/>
              <a:t> Such potentially disqualifying connections include: </a:t>
            </a:r>
          </a:p>
          <a:p>
            <a:pPr lvl="1"/>
            <a:r>
              <a:rPr lang="en-US" dirty="0"/>
              <a:t>a reviewer's recent former employer,</a:t>
            </a:r>
          </a:p>
          <a:p>
            <a:pPr lvl="1"/>
            <a:r>
              <a:rPr lang="en-US" dirty="0"/>
              <a:t>an organization in which the reviewer is an active participant;</a:t>
            </a:r>
          </a:p>
          <a:p>
            <a:pPr lvl="1"/>
            <a:r>
              <a:rPr lang="en-US" dirty="0"/>
              <a:t>an institution at which the reviewer is currently enrolled as a student, or at which he/she serves as a visiting committee member, or </a:t>
            </a:r>
          </a:p>
          <a:p>
            <a:pPr lvl="1"/>
            <a:r>
              <a:rPr lang="en-US" dirty="0"/>
              <a:t>an entity with which the reviewer has or seeks some other business or financial relationship (including receipt of an honorarium.)</a:t>
            </a:r>
          </a:p>
          <a:p>
            <a:pPr marL="0" indent="0">
              <a:buNone/>
            </a:pPr>
            <a:endParaRPr lang="en-US" dirty="0"/>
          </a:p>
          <a:p>
            <a:endParaRPr lang="en-US" dirty="0"/>
          </a:p>
        </p:txBody>
      </p:sp>
      <p:pic>
        <p:nvPicPr>
          <p:cNvPr id="4" name="Slide 5">
            <a:hlinkClick r:id="" action="ppaction://media"/>
            <a:extLst>
              <a:ext uri="{FF2B5EF4-FFF2-40B4-BE49-F238E27FC236}">
                <a16:creationId xmlns:a16="http://schemas.microsoft.com/office/drawing/2014/main" id="{93D24C0C-7CBB-48ED-9C27-BD09E2DD8E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3800" y="5729816"/>
            <a:ext cx="347663" cy="347663"/>
          </a:xfrm>
          <a:prstGeom prst="rect">
            <a:avLst/>
          </a:prstGeom>
        </p:spPr>
      </p:pic>
      <p:grpSp>
        <p:nvGrpSpPr>
          <p:cNvPr id="5" name="Group 4">
            <a:extLst>
              <a:ext uri="{FF2B5EF4-FFF2-40B4-BE49-F238E27FC236}">
                <a16:creationId xmlns:a16="http://schemas.microsoft.com/office/drawing/2014/main" id="{9A7B9C56-13D8-4C2F-B3A5-402AA35D8F3E}"/>
              </a:ext>
            </a:extLst>
          </p:cNvPr>
          <p:cNvGrpSpPr/>
          <p:nvPr/>
        </p:nvGrpSpPr>
        <p:grpSpPr>
          <a:xfrm>
            <a:off x="55807" y="6215939"/>
            <a:ext cx="12045881" cy="604142"/>
            <a:chOff x="0" y="6217920"/>
            <a:chExt cx="9144000" cy="640080"/>
          </a:xfrm>
        </p:grpSpPr>
        <p:sp>
          <p:nvSpPr>
            <p:cNvPr id="6" name="TextBox 5">
              <a:extLst>
                <a:ext uri="{FF2B5EF4-FFF2-40B4-BE49-F238E27FC236}">
                  <a16:creationId xmlns:a16="http://schemas.microsoft.com/office/drawing/2014/main" id="{61079F25-36A2-4FFD-B2CA-0B2DD7B9CD20}"/>
                </a:ext>
              </a:extLst>
            </p:cNvPr>
            <p:cNvSpPr txBox="1"/>
            <p:nvPr/>
          </p:nvSpPr>
          <p:spPr>
            <a:xfrm>
              <a:off x="0" y="6217920"/>
              <a:ext cx="9144000" cy="640080"/>
            </a:xfrm>
            <a:prstGeom prst="rect">
              <a:avLst/>
            </a:prstGeom>
            <a:solidFill>
              <a:schemeClr val="tx2"/>
            </a:solidFill>
          </p:spPr>
          <p:txBody>
            <a:bodyPr wrap="square" rtlCol="0">
              <a:spAutoFit/>
            </a:bodyPr>
            <a:lstStyle/>
            <a:p>
              <a:pPr algn="ctr"/>
              <a:endParaRPr lang="en-US" sz="2400" dirty="0">
                <a:solidFill>
                  <a:prstClr val="black"/>
                </a:solidFill>
              </a:endParaRPr>
            </a:p>
            <a:p>
              <a:pPr algn="ctr"/>
              <a:endParaRPr lang="en-US" sz="2400" dirty="0">
                <a:solidFill>
                  <a:prstClr val="black"/>
                </a:solidFill>
              </a:endParaRPr>
            </a:p>
            <a:p>
              <a:pPr algn="ctr"/>
              <a:endParaRPr lang="en-US" sz="2400" dirty="0">
                <a:solidFill>
                  <a:prstClr val="black"/>
                </a:solidFill>
              </a:endParaRPr>
            </a:p>
          </p:txBody>
        </p:sp>
        <p:sp>
          <p:nvSpPr>
            <p:cNvPr id="7" name="TextBox 6">
              <a:extLst>
                <a:ext uri="{FF2B5EF4-FFF2-40B4-BE49-F238E27FC236}">
                  <a16:creationId xmlns:a16="http://schemas.microsoft.com/office/drawing/2014/main" id="{0B9E008D-BB50-44BB-895F-B1C53889433C}"/>
                </a:ext>
              </a:extLst>
            </p:cNvPr>
            <p:cNvSpPr txBox="1"/>
            <p:nvPr/>
          </p:nvSpPr>
          <p:spPr>
            <a:xfrm>
              <a:off x="609600" y="6324600"/>
              <a:ext cx="6629400" cy="430887"/>
            </a:xfrm>
            <a:prstGeom prst="rect">
              <a:avLst/>
            </a:prstGeom>
            <a:noFill/>
          </p:spPr>
          <p:txBody>
            <a:bodyPr wrap="square" rtlCol="0">
              <a:spAutoFit/>
            </a:bodyPr>
            <a:lstStyle/>
            <a:p>
              <a:pPr algn="l"/>
              <a:r>
                <a:rPr lang="en-US" sz="1100" dirty="0">
                  <a:solidFill>
                    <a:prstClr val="white"/>
                  </a:solidFill>
                  <a:latin typeface="Engravers MT" pitchFamily="18" charset="0"/>
                </a:rPr>
                <a:t>DIRECTORATE FOR EDUCATION </a:t>
              </a:r>
              <a:br>
                <a:rPr lang="en-US" sz="1100" dirty="0">
                  <a:solidFill>
                    <a:prstClr val="white"/>
                  </a:solidFill>
                  <a:latin typeface="Engravers MT" pitchFamily="18" charset="0"/>
                </a:rPr>
              </a:br>
              <a:r>
                <a:rPr lang="en-US" sz="1100" dirty="0">
                  <a:solidFill>
                    <a:prstClr val="white"/>
                  </a:solidFill>
                  <a:latin typeface="Engravers MT" pitchFamily="18" charset="0"/>
                </a:rPr>
                <a:t>AND Human resources</a:t>
              </a:r>
              <a:endParaRPr lang="en-US" sz="1100" dirty="0">
                <a:solidFill>
                  <a:prstClr val="black"/>
                </a:solidFill>
              </a:endParaRPr>
            </a:p>
          </p:txBody>
        </p:sp>
        <p:pic>
          <p:nvPicPr>
            <p:cNvPr id="8" name="Picture 7" descr="nsf1.gif">
              <a:extLst>
                <a:ext uri="{FF2B5EF4-FFF2-40B4-BE49-F238E27FC236}">
                  <a16:creationId xmlns:a16="http://schemas.microsoft.com/office/drawing/2014/main" id="{77EE6686-A42F-4828-BF28-BE8AAF0F4B45}"/>
                </a:ext>
              </a:extLst>
            </p:cNvPr>
            <p:cNvPicPr>
              <a:picLocks noChangeAspect="1"/>
            </p:cNvPicPr>
            <p:nvPr/>
          </p:nvPicPr>
          <p:blipFill>
            <a:blip r:embed="rId6" cstate="print"/>
            <a:stretch>
              <a:fillRect/>
            </a:stretch>
          </p:blipFill>
          <p:spPr>
            <a:xfrm>
              <a:off x="45720" y="6233160"/>
              <a:ext cx="548640" cy="548640"/>
            </a:xfrm>
            <a:prstGeom prst="rect">
              <a:avLst/>
            </a:prstGeom>
          </p:spPr>
        </p:pic>
      </p:grpSp>
    </p:spTree>
    <p:extLst>
      <p:ext uri="{BB962C8B-B14F-4D97-AF65-F5344CB8AC3E}">
        <p14:creationId xmlns:p14="http://schemas.microsoft.com/office/powerpoint/2010/main" val="35089011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9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1A79-F466-4E3F-9BFB-0A2C40AFD438}"/>
              </a:ext>
            </a:extLst>
          </p:cNvPr>
          <p:cNvSpPr>
            <a:spLocks noGrp="1"/>
          </p:cNvSpPr>
          <p:nvPr>
            <p:ph type="title"/>
          </p:nvPr>
        </p:nvSpPr>
        <p:spPr/>
        <p:txBody>
          <a:bodyPr/>
          <a:lstStyle/>
          <a:p>
            <a:r>
              <a:rPr lang="en-US" b="1" dirty="0"/>
              <a:t>Why volunteer?	</a:t>
            </a:r>
          </a:p>
        </p:txBody>
      </p:sp>
      <p:sp>
        <p:nvSpPr>
          <p:cNvPr id="3" name="Content Placeholder 2">
            <a:extLst>
              <a:ext uri="{FF2B5EF4-FFF2-40B4-BE49-F238E27FC236}">
                <a16:creationId xmlns:a16="http://schemas.microsoft.com/office/drawing/2014/main" id="{9CCBB151-856C-48F3-A42A-9BCB8DCFCAD5}"/>
              </a:ext>
            </a:extLst>
          </p:cNvPr>
          <p:cNvSpPr>
            <a:spLocks noGrp="1"/>
          </p:cNvSpPr>
          <p:nvPr>
            <p:ph idx="1"/>
          </p:nvPr>
        </p:nvSpPr>
        <p:spPr/>
        <p:txBody>
          <a:bodyPr/>
          <a:lstStyle/>
          <a:p>
            <a:r>
              <a:rPr lang="en-US" dirty="0"/>
              <a:t>NSF needs you!  NSF depends on volunteers from the field to lend their expertise to review proposals and make recommendations to NSF.</a:t>
            </a:r>
          </a:p>
          <a:p>
            <a:r>
              <a:rPr lang="en-US" dirty="0"/>
              <a:t>You’ll learn a lot about proposal writing and what makes a strong proposal.</a:t>
            </a:r>
          </a:p>
          <a:p>
            <a:r>
              <a:rPr lang="en-US" dirty="0"/>
              <a:t>You’ll understand the NSF peer review system much better.</a:t>
            </a:r>
          </a:p>
          <a:p>
            <a:r>
              <a:rPr lang="en-US" dirty="0"/>
              <a:t>You’ll be contributing to the advancement of informal STEM education.</a:t>
            </a:r>
          </a:p>
        </p:txBody>
      </p:sp>
      <p:pic>
        <p:nvPicPr>
          <p:cNvPr id="4" name="Slide 6">
            <a:hlinkClick r:id="" action="ppaction://media"/>
            <a:extLst>
              <a:ext uri="{FF2B5EF4-FFF2-40B4-BE49-F238E27FC236}">
                <a16:creationId xmlns:a16="http://schemas.microsoft.com/office/drawing/2014/main" id="{10BF33B5-B622-49C9-93A1-00E5F0AFD0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70295" y="5574494"/>
            <a:ext cx="347663" cy="347663"/>
          </a:xfrm>
          <a:prstGeom prst="rect">
            <a:avLst/>
          </a:prstGeom>
        </p:spPr>
      </p:pic>
      <p:grpSp>
        <p:nvGrpSpPr>
          <p:cNvPr id="5" name="Group 4">
            <a:extLst>
              <a:ext uri="{FF2B5EF4-FFF2-40B4-BE49-F238E27FC236}">
                <a16:creationId xmlns:a16="http://schemas.microsoft.com/office/drawing/2014/main" id="{EA94AFC4-F0C5-4659-B059-9A66C640A618}"/>
              </a:ext>
            </a:extLst>
          </p:cNvPr>
          <p:cNvGrpSpPr/>
          <p:nvPr/>
        </p:nvGrpSpPr>
        <p:grpSpPr>
          <a:xfrm>
            <a:off x="55807" y="6180001"/>
            <a:ext cx="11944281" cy="640080"/>
            <a:chOff x="0" y="6217920"/>
            <a:chExt cx="9144000" cy="640080"/>
          </a:xfrm>
        </p:grpSpPr>
        <p:sp>
          <p:nvSpPr>
            <p:cNvPr id="6" name="TextBox 5">
              <a:extLst>
                <a:ext uri="{FF2B5EF4-FFF2-40B4-BE49-F238E27FC236}">
                  <a16:creationId xmlns:a16="http://schemas.microsoft.com/office/drawing/2014/main" id="{6307D124-9904-43CA-8C94-D29A30FEEF96}"/>
                </a:ext>
              </a:extLst>
            </p:cNvPr>
            <p:cNvSpPr txBox="1"/>
            <p:nvPr/>
          </p:nvSpPr>
          <p:spPr>
            <a:xfrm>
              <a:off x="0" y="6217920"/>
              <a:ext cx="9144000" cy="640080"/>
            </a:xfrm>
            <a:prstGeom prst="rect">
              <a:avLst/>
            </a:prstGeom>
            <a:solidFill>
              <a:schemeClr val="tx2"/>
            </a:solidFill>
          </p:spPr>
          <p:txBody>
            <a:bodyPr wrap="square" rtlCol="0">
              <a:spAutoFit/>
            </a:bodyPr>
            <a:lstStyle/>
            <a:p>
              <a:pPr algn="ctr"/>
              <a:endParaRPr lang="en-US" sz="2400" dirty="0">
                <a:solidFill>
                  <a:prstClr val="black"/>
                </a:solidFill>
              </a:endParaRPr>
            </a:p>
            <a:p>
              <a:pPr algn="ctr"/>
              <a:endParaRPr lang="en-US" sz="2400" dirty="0">
                <a:solidFill>
                  <a:prstClr val="black"/>
                </a:solidFill>
              </a:endParaRPr>
            </a:p>
            <a:p>
              <a:pPr algn="ctr"/>
              <a:endParaRPr lang="en-US" sz="2400" dirty="0">
                <a:solidFill>
                  <a:prstClr val="black"/>
                </a:solidFill>
              </a:endParaRPr>
            </a:p>
          </p:txBody>
        </p:sp>
        <p:sp>
          <p:nvSpPr>
            <p:cNvPr id="7" name="TextBox 6">
              <a:extLst>
                <a:ext uri="{FF2B5EF4-FFF2-40B4-BE49-F238E27FC236}">
                  <a16:creationId xmlns:a16="http://schemas.microsoft.com/office/drawing/2014/main" id="{13ECBE4C-DDA6-47B8-8DB8-82B67E21E503}"/>
                </a:ext>
              </a:extLst>
            </p:cNvPr>
            <p:cNvSpPr txBox="1"/>
            <p:nvPr/>
          </p:nvSpPr>
          <p:spPr>
            <a:xfrm>
              <a:off x="609600" y="6324600"/>
              <a:ext cx="6629400" cy="430887"/>
            </a:xfrm>
            <a:prstGeom prst="rect">
              <a:avLst/>
            </a:prstGeom>
            <a:noFill/>
          </p:spPr>
          <p:txBody>
            <a:bodyPr wrap="square" rtlCol="0">
              <a:spAutoFit/>
            </a:bodyPr>
            <a:lstStyle/>
            <a:p>
              <a:pPr algn="l"/>
              <a:r>
                <a:rPr lang="en-US" sz="1100" dirty="0">
                  <a:solidFill>
                    <a:prstClr val="white"/>
                  </a:solidFill>
                  <a:latin typeface="Engravers MT" pitchFamily="18" charset="0"/>
                </a:rPr>
                <a:t>DIRECTORATE FOR EDUCATION </a:t>
              </a:r>
              <a:br>
                <a:rPr lang="en-US" sz="1100" dirty="0">
                  <a:solidFill>
                    <a:prstClr val="white"/>
                  </a:solidFill>
                  <a:latin typeface="Engravers MT" pitchFamily="18" charset="0"/>
                </a:rPr>
              </a:br>
              <a:r>
                <a:rPr lang="en-US" sz="1100" dirty="0">
                  <a:solidFill>
                    <a:prstClr val="white"/>
                  </a:solidFill>
                  <a:latin typeface="Engravers MT" pitchFamily="18" charset="0"/>
                </a:rPr>
                <a:t>AND Human resources</a:t>
              </a:r>
              <a:endParaRPr lang="en-US" sz="1100" dirty="0">
                <a:solidFill>
                  <a:prstClr val="black"/>
                </a:solidFill>
              </a:endParaRPr>
            </a:p>
          </p:txBody>
        </p:sp>
        <p:pic>
          <p:nvPicPr>
            <p:cNvPr id="8" name="Picture 7" descr="nsf1.gif">
              <a:extLst>
                <a:ext uri="{FF2B5EF4-FFF2-40B4-BE49-F238E27FC236}">
                  <a16:creationId xmlns:a16="http://schemas.microsoft.com/office/drawing/2014/main" id="{4D887E01-C230-49D4-90B3-F261BD9F170C}"/>
                </a:ext>
              </a:extLst>
            </p:cNvPr>
            <p:cNvPicPr>
              <a:picLocks noChangeAspect="1"/>
            </p:cNvPicPr>
            <p:nvPr/>
          </p:nvPicPr>
          <p:blipFill>
            <a:blip r:embed="rId6" cstate="print"/>
            <a:stretch>
              <a:fillRect/>
            </a:stretch>
          </p:blipFill>
          <p:spPr>
            <a:xfrm>
              <a:off x="45720" y="6233160"/>
              <a:ext cx="548640" cy="548640"/>
            </a:xfrm>
            <a:prstGeom prst="rect">
              <a:avLst/>
            </a:prstGeom>
          </p:spPr>
        </p:pic>
      </p:grpSp>
    </p:spTree>
    <p:extLst>
      <p:ext uri="{BB962C8B-B14F-4D97-AF65-F5344CB8AC3E}">
        <p14:creationId xmlns:p14="http://schemas.microsoft.com/office/powerpoint/2010/main" val="42040734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2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5C95-941A-4DFE-B4F0-4CB458AE9BA5}"/>
              </a:ext>
            </a:extLst>
          </p:cNvPr>
          <p:cNvSpPr>
            <a:spLocks noGrp="1"/>
          </p:cNvSpPr>
          <p:nvPr>
            <p:ph type="title"/>
          </p:nvPr>
        </p:nvSpPr>
        <p:spPr>
          <a:xfrm>
            <a:off x="838200" y="157798"/>
            <a:ext cx="10515600" cy="1050114"/>
          </a:xfrm>
        </p:spPr>
        <p:txBody>
          <a:bodyPr/>
          <a:lstStyle/>
          <a:p>
            <a:r>
              <a:rPr lang="en-US" b="1" dirty="0"/>
              <a:t>This sounds like a lot of work. Are we paid?</a:t>
            </a:r>
          </a:p>
        </p:txBody>
      </p:sp>
      <p:sp>
        <p:nvSpPr>
          <p:cNvPr id="3" name="Content Placeholder 2">
            <a:extLst>
              <a:ext uri="{FF2B5EF4-FFF2-40B4-BE49-F238E27FC236}">
                <a16:creationId xmlns:a16="http://schemas.microsoft.com/office/drawing/2014/main" id="{81108459-953F-4BF5-B47B-46249A0F10D3}"/>
              </a:ext>
            </a:extLst>
          </p:cNvPr>
          <p:cNvSpPr>
            <a:spLocks noGrp="1"/>
          </p:cNvSpPr>
          <p:nvPr>
            <p:ph idx="1"/>
          </p:nvPr>
        </p:nvSpPr>
        <p:spPr>
          <a:xfrm>
            <a:off x="677333" y="1081177"/>
            <a:ext cx="10676467" cy="5100319"/>
          </a:xfrm>
        </p:spPr>
        <p:txBody>
          <a:bodyPr>
            <a:normAutofit fontScale="92500" lnSpcReduction="10000"/>
          </a:bodyPr>
          <a:lstStyle/>
          <a:p>
            <a:r>
              <a:rPr lang="en-US" dirty="0"/>
              <a:t>Yes, it is a lot of work, and most reviewers find it very rewarding. Peer reviewers are critical to the NSF mission.</a:t>
            </a:r>
          </a:p>
          <a:p>
            <a:pPr marL="0" indent="0">
              <a:buNone/>
            </a:pPr>
            <a:endParaRPr lang="en-US" sz="1300" dirty="0"/>
          </a:p>
          <a:p>
            <a:r>
              <a:rPr lang="en-US" dirty="0"/>
              <a:t>Reviewers are </a:t>
            </a:r>
            <a:r>
              <a:rPr lang="en-US" b="1" i="1" dirty="0"/>
              <a:t>not paid </a:t>
            </a:r>
            <a:r>
              <a:rPr lang="en-US" dirty="0"/>
              <a:t>for their time reading and writing reviews.</a:t>
            </a:r>
          </a:p>
          <a:p>
            <a:endParaRPr lang="en-US" sz="1200" dirty="0"/>
          </a:p>
          <a:p>
            <a:r>
              <a:rPr lang="en-US" dirty="0"/>
              <a:t>Reviewers </a:t>
            </a:r>
            <a:r>
              <a:rPr lang="en-US" b="1" dirty="0"/>
              <a:t>do receive funds to off-set basic expenses for participation for the days you’re in panel</a:t>
            </a:r>
            <a:r>
              <a:rPr lang="en-US" dirty="0"/>
              <a:t>. These are set rates: </a:t>
            </a:r>
          </a:p>
          <a:p>
            <a:pPr lvl="1"/>
            <a:r>
              <a:rPr lang="en-US" dirty="0"/>
              <a:t>Virtual panelists: $200/day. Panels are typically two days ($400).</a:t>
            </a:r>
          </a:p>
          <a:p>
            <a:pPr lvl="1"/>
            <a:r>
              <a:rPr lang="en-US" dirty="0"/>
              <a:t>In-person panelists: $280/day for travel days; $480/day for days the panel meets. Typically a travel day is need to get to NSF. Then there are two panel days. Panelists may be able to get home on the second day of the panel, or they may need another travel day. So $280+$480+480, and, if needed, +$280.</a:t>
            </a:r>
          </a:p>
          <a:p>
            <a:pPr lvl="1"/>
            <a:endParaRPr lang="en-US" sz="1200" dirty="0"/>
          </a:p>
          <a:p>
            <a:r>
              <a:rPr lang="en-US" dirty="0"/>
              <a:t>NSF does </a:t>
            </a:r>
            <a:r>
              <a:rPr lang="en-US" b="1" dirty="0"/>
              <a:t>pay for flights or other travel</a:t>
            </a:r>
            <a:r>
              <a:rPr lang="en-US" dirty="0"/>
              <a:t>. You </a:t>
            </a:r>
            <a:r>
              <a:rPr lang="en-US" i="1" dirty="0"/>
              <a:t>must </a:t>
            </a:r>
            <a:r>
              <a:rPr lang="en-US" dirty="0"/>
              <a:t>follow NSF instructions to receive reimbursement for these expenses.</a:t>
            </a:r>
          </a:p>
        </p:txBody>
      </p:sp>
      <p:pic>
        <p:nvPicPr>
          <p:cNvPr id="4" name="Slide 7 ">
            <a:hlinkClick r:id="" action="ppaction://media"/>
            <a:extLst>
              <a:ext uri="{FF2B5EF4-FFF2-40B4-BE49-F238E27FC236}">
                <a16:creationId xmlns:a16="http://schemas.microsoft.com/office/drawing/2014/main" id="{353D6FE0-34B5-4BC8-83A8-FD27899CEC1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3800" y="5792858"/>
            <a:ext cx="347663" cy="347663"/>
          </a:xfrm>
          <a:prstGeom prst="rect">
            <a:avLst/>
          </a:prstGeom>
        </p:spPr>
      </p:pic>
      <p:grpSp>
        <p:nvGrpSpPr>
          <p:cNvPr id="5" name="Group 4">
            <a:extLst>
              <a:ext uri="{FF2B5EF4-FFF2-40B4-BE49-F238E27FC236}">
                <a16:creationId xmlns:a16="http://schemas.microsoft.com/office/drawing/2014/main" id="{E62FCA50-B132-4EED-818A-909F83ACDB5D}"/>
              </a:ext>
            </a:extLst>
          </p:cNvPr>
          <p:cNvGrpSpPr/>
          <p:nvPr/>
        </p:nvGrpSpPr>
        <p:grpSpPr>
          <a:xfrm>
            <a:off x="55807" y="6181495"/>
            <a:ext cx="12023303" cy="638585"/>
            <a:chOff x="0" y="6217920"/>
            <a:chExt cx="9144000" cy="640080"/>
          </a:xfrm>
        </p:grpSpPr>
        <p:sp>
          <p:nvSpPr>
            <p:cNvPr id="6" name="TextBox 5">
              <a:extLst>
                <a:ext uri="{FF2B5EF4-FFF2-40B4-BE49-F238E27FC236}">
                  <a16:creationId xmlns:a16="http://schemas.microsoft.com/office/drawing/2014/main" id="{71BC238D-73B9-436E-8E99-58C30ED5F78E}"/>
                </a:ext>
              </a:extLst>
            </p:cNvPr>
            <p:cNvSpPr txBox="1"/>
            <p:nvPr/>
          </p:nvSpPr>
          <p:spPr>
            <a:xfrm>
              <a:off x="0" y="6217920"/>
              <a:ext cx="9144000" cy="640080"/>
            </a:xfrm>
            <a:prstGeom prst="rect">
              <a:avLst/>
            </a:prstGeom>
            <a:solidFill>
              <a:schemeClr val="tx2"/>
            </a:solidFill>
          </p:spPr>
          <p:txBody>
            <a:bodyPr wrap="square" rtlCol="0">
              <a:spAutoFit/>
            </a:bodyPr>
            <a:lstStyle/>
            <a:p>
              <a:pPr algn="ctr"/>
              <a:endParaRPr lang="en-US" sz="2400" dirty="0">
                <a:solidFill>
                  <a:prstClr val="black"/>
                </a:solidFill>
              </a:endParaRPr>
            </a:p>
            <a:p>
              <a:pPr algn="ctr"/>
              <a:endParaRPr lang="en-US" sz="2400" dirty="0">
                <a:solidFill>
                  <a:prstClr val="black"/>
                </a:solidFill>
              </a:endParaRPr>
            </a:p>
            <a:p>
              <a:pPr algn="ctr"/>
              <a:endParaRPr lang="en-US" sz="2400" dirty="0">
                <a:solidFill>
                  <a:prstClr val="black"/>
                </a:solidFill>
              </a:endParaRPr>
            </a:p>
          </p:txBody>
        </p:sp>
        <p:sp>
          <p:nvSpPr>
            <p:cNvPr id="7" name="TextBox 6">
              <a:extLst>
                <a:ext uri="{FF2B5EF4-FFF2-40B4-BE49-F238E27FC236}">
                  <a16:creationId xmlns:a16="http://schemas.microsoft.com/office/drawing/2014/main" id="{A3A17729-CCB6-4AB0-82EA-C77B7AD7FADE}"/>
                </a:ext>
              </a:extLst>
            </p:cNvPr>
            <p:cNvSpPr txBox="1"/>
            <p:nvPr/>
          </p:nvSpPr>
          <p:spPr>
            <a:xfrm>
              <a:off x="609600" y="6324600"/>
              <a:ext cx="6629400" cy="430887"/>
            </a:xfrm>
            <a:prstGeom prst="rect">
              <a:avLst/>
            </a:prstGeom>
            <a:noFill/>
          </p:spPr>
          <p:txBody>
            <a:bodyPr wrap="square" rtlCol="0">
              <a:spAutoFit/>
            </a:bodyPr>
            <a:lstStyle/>
            <a:p>
              <a:pPr algn="l"/>
              <a:r>
                <a:rPr lang="en-US" sz="1100" dirty="0">
                  <a:solidFill>
                    <a:prstClr val="white"/>
                  </a:solidFill>
                  <a:latin typeface="Engravers MT" pitchFamily="18" charset="0"/>
                </a:rPr>
                <a:t>DIRECTORATE FOR EDUCATION </a:t>
              </a:r>
              <a:br>
                <a:rPr lang="en-US" sz="1100" dirty="0">
                  <a:solidFill>
                    <a:prstClr val="white"/>
                  </a:solidFill>
                  <a:latin typeface="Engravers MT" pitchFamily="18" charset="0"/>
                </a:rPr>
              </a:br>
              <a:r>
                <a:rPr lang="en-US" sz="1100" dirty="0">
                  <a:solidFill>
                    <a:prstClr val="white"/>
                  </a:solidFill>
                  <a:latin typeface="Engravers MT" pitchFamily="18" charset="0"/>
                </a:rPr>
                <a:t>AND Human resources</a:t>
              </a:r>
              <a:endParaRPr lang="en-US" sz="1100" dirty="0">
                <a:solidFill>
                  <a:prstClr val="black"/>
                </a:solidFill>
              </a:endParaRPr>
            </a:p>
          </p:txBody>
        </p:sp>
        <p:pic>
          <p:nvPicPr>
            <p:cNvPr id="8" name="Picture 7" descr="nsf1.gif">
              <a:extLst>
                <a:ext uri="{FF2B5EF4-FFF2-40B4-BE49-F238E27FC236}">
                  <a16:creationId xmlns:a16="http://schemas.microsoft.com/office/drawing/2014/main" id="{C9A7869C-1600-4E8F-B25B-F7B17A423444}"/>
                </a:ext>
              </a:extLst>
            </p:cNvPr>
            <p:cNvPicPr>
              <a:picLocks noChangeAspect="1"/>
            </p:cNvPicPr>
            <p:nvPr/>
          </p:nvPicPr>
          <p:blipFill>
            <a:blip r:embed="rId6" cstate="print"/>
            <a:stretch>
              <a:fillRect/>
            </a:stretch>
          </p:blipFill>
          <p:spPr>
            <a:xfrm>
              <a:off x="45720" y="6233160"/>
              <a:ext cx="548640" cy="548640"/>
            </a:xfrm>
            <a:prstGeom prst="rect">
              <a:avLst/>
            </a:prstGeom>
          </p:spPr>
        </p:pic>
      </p:grpSp>
    </p:spTree>
    <p:extLst>
      <p:ext uri="{BB962C8B-B14F-4D97-AF65-F5344CB8AC3E}">
        <p14:creationId xmlns:p14="http://schemas.microsoft.com/office/powerpoint/2010/main" val="4168289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51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2CF6-C34E-4EDC-86C3-2610BD0FF55D}"/>
              </a:ext>
            </a:extLst>
          </p:cNvPr>
          <p:cNvSpPr>
            <a:spLocks noGrp="1"/>
          </p:cNvSpPr>
          <p:nvPr>
            <p:ph type="title"/>
          </p:nvPr>
        </p:nvSpPr>
        <p:spPr>
          <a:xfrm>
            <a:off x="564444" y="112890"/>
            <a:ext cx="11164712" cy="1485016"/>
          </a:xfrm>
        </p:spPr>
        <p:txBody>
          <a:bodyPr>
            <a:normAutofit/>
          </a:bodyPr>
          <a:lstStyle/>
          <a:p>
            <a:r>
              <a:rPr lang="en-US" b="1" dirty="0"/>
              <a:t>If this is for you, dedicate specific times on your calendar for reading and writing your reviews.</a:t>
            </a:r>
            <a:endParaRPr lang="en-US" sz="3600" dirty="0"/>
          </a:p>
        </p:txBody>
      </p:sp>
      <p:sp>
        <p:nvSpPr>
          <p:cNvPr id="3" name="Content Placeholder 2">
            <a:extLst>
              <a:ext uri="{FF2B5EF4-FFF2-40B4-BE49-F238E27FC236}">
                <a16:creationId xmlns:a16="http://schemas.microsoft.com/office/drawing/2014/main" id="{575A75B5-B978-4988-9C4B-A7E4E4B2159A}"/>
              </a:ext>
            </a:extLst>
          </p:cNvPr>
          <p:cNvSpPr>
            <a:spLocks noGrp="1"/>
          </p:cNvSpPr>
          <p:nvPr>
            <p:ph idx="1"/>
          </p:nvPr>
        </p:nvSpPr>
        <p:spPr>
          <a:xfrm>
            <a:off x="838200" y="1825625"/>
            <a:ext cx="10515600" cy="4123619"/>
          </a:xfrm>
        </p:spPr>
        <p:txBody>
          <a:bodyPr>
            <a:normAutofit fontScale="92500" lnSpcReduction="20000"/>
          </a:bodyPr>
          <a:lstStyle/>
          <a:p>
            <a:r>
              <a:rPr lang="en-US" dirty="0"/>
              <a:t>If you think that reviewing is for you, </a:t>
            </a:r>
            <a:r>
              <a:rPr lang="en-US" b="1" dirty="0"/>
              <a:t>let the program officer know ASAP</a:t>
            </a:r>
            <a:r>
              <a:rPr lang="en-US" dirty="0"/>
              <a:t>.</a:t>
            </a:r>
          </a:p>
          <a:p>
            <a:endParaRPr lang="en-US" dirty="0"/>
          </a:p>
          <a:p>
            <a:r>
              <a:rPr lang="en-US" dirty="0"/>
              <a:t>Immediately, </a:t>
            </a:r>
            <a:r>
              <a:rPr lang="en-US" b="1" dirty="0"/>
              <a:t>dedicate specific times </a:t>
            </a:r>
            <a:r>
              <a:rPr lang="en-US" dirty="0"/>
              <a:t>on your calendar for reading and writing your reviews, based on when the program officer says you’ll receive your proposal assignments.</a:t>
            </a:r>
          </a:p>
          <a:p>
            <a:endParaRPr lang="en-US" dirty="0"/>
          </a:p>
          <a:p>
            <a:r>
              <a:rPr lang="en-US" dirty="0"/>
              <a:t>You’ll be able to </a:t>
            </a:r>
            <a:r>
              <a:rPr lang="en-US" b="1" dirty="0"/>
              <a:t>send your first review or two to your PO to get feedback, so do them soon!</a:t>
            </a:r>
            <a:endParaRPr lang="en-US" dirty="0"/>
          </a:p>
          <a:p>
            <a:endParaRPr lang="en-US" dirty="0"/>
          </a:p>
          <a:p>
            <a:r>
              <a:rPr lang="en-US" dirty="0"/>
              <a:t>At the end of the process, </a:t>
            </a:r>
            <a:r>
              <a:rPr lang="en-US" b="1" dirty="0"/>
              <a:t>you’ll feel good </a:t>
            </a:r>
            <a:r>
              <a:rPr lang="en-US" dirty="0"/>
              <a:t>about your effort and how it is contributing to the advancement of the field.</a:t>
            </a:r>
          </a:p>
        </p:txBody>
      </p:sp>
      <p:pic>
        <p:nvPicPr>
          <p:cNvPr id="4" name="Slide 8">
            <a:hlinkClick r:id="" action="ppaction://media"/>
            <a:extLst>
              <a:ext uri="{FF2B5EF4-FFF2-40B4-BE49-F238E27FC236}">
                <a16:creationId xmlns:a16="http://schemas.microsoft.com/office/drawing/2014/main" id="{61A1647B-4A58-4C28-946E-419CB67C18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90343" y="5496742"/>
            <a:ext cx="347663" cy="347663"/>
          </a:xfrm>
          <a:prstGeom prst="rect">
            <a:avLst/>
          </a:prstGeom>
        </p:spPr>
      </p:pic>
      <p:grpSp>
        <p:nvGrpSpPr>
          <p:cNvPr id="5" name="Group 4">
            <a:extLst>
              <a:ext uri="{FF2B5EF4-FFF2-40B4-BE49-F238E27FC236}">
                <a16:creationId xmlns:a16="http://schemas.microsoft.com/office/drawing/2014/main" id="{AEA5C620-413B-44AB-872C-2AFF389B1C6F}"/>
              </a:ext>
            </a:extLst>
          </p:cNvPr>
          <p:cNvGrpSpPr/>
          <p:nvPr/>
        </p:nvGrpSpPr>
        <p:grpSpPr>
          <a:xfrm>
            <a:off x="55807" y="6176963"/>
            <a:ext cx="12045881" cy="643118"/>
            <a:chOff x="0" y="6217920"/>
            <a:chExt cx="9144000" cy="640080"/>
          </a:xfrm>
        </p:grpSpPr>
        <p:sp>
          <p:nvSpPr>
            <p:cNvPr id="6" name="TextBox 5">
              <a:extLst>
                <a:ext uri="{FF2B5EF4-FFF2-40B4-BE49-F238E27FC236}">
                  <a16:creationId xmlns:a16="http://schemas.microsoft.com/office/drawing/2014/main" id="{1355285B-6157-4970-A9B7-62A79CF586A3}"/>
                </a:ext>
              </a:extLst>
            </p:cNvPr>
            <p:cNvSpPr txBox="1"/>
            <p:nvPr/>
          </p:nvSpPr>
          <p:spPr>
            <a:xfrm>
              <a:off x="0" y="6217920"/>
              <a:ext cx="9144000" cy="640080"/>
            </a:xfrm>
            <a:prstGeom prst="rect">
              <a:avLst/>
            </a:prstGeom>
            <a:solidFill>
              <a:schemeClr val="tx2"/>
            </a:solidFill>
          </p:spPr>
          <p:txBody>
            <a:bodyPr wrap="square" rtlCol="0">
              <a:spAutoFit/>
            </a:bodyPr>
            <a:lstStyle/>
            <a:p>
              <a:pPr algn="ctr"/>
              <a:endParaRPr lang="en-US" sz="2400" dirty="0">
                <a:solidFill>
                  <a:prstClr val="black"/>
                </a:solidFill>
              </a:endParaRPr>
            </a:p>
            <a:p>
              <a:pPr algn="ctr"/>
              <a:endParaRPr lang="en-US" sz="2400" dirty="0">
                <a:solidFill>
                  <a:prstClr val="black"/>
                </a:solidFill>
              </a:endParaRPr>
            </a:p>
            <a:p>
              <a:pPr algn="ctr"/>
              <a:endParaRPr lang="en-US" sz="2400" dirty="0">
                <a:solidFill>
                  <a:prstClr val="black"/>
                </a:solidFill>
              </a:endParaRPr>
            </a:p>
          </p:txBody>
        </p:sp>
        <p:sp>
          <p:nvSpPr>
            <p:cNvPr id="7" name="TextBox 6">
              <a:extLst>
                <a:ext uri="{FF2B5EF4-FFF2-40B4-BE49-F238E27FC236}">
                  <a16:creationId xmlns:a16="http://schemas.microsoft.com/office/drawing/2014/main" id="{CE803085-2D16-460C-BFB4-CAC4B7D9572A}"/>
                </a:ext>
              </a:extLst>
            </p:cNvPr>
            <p:cNvSpPr txBox="1"/>
            <p:nvPr/>
          </p:nvSpPr>
          <p:spPr>
            <a:xfrm>
              <a:off x="609600" y="6324600"/>
              <a:ext cx="6629400" cy="430887"/>
            </a:xfrm>
            <a:prstGeom prst="rect">
              <a:avLst/>
            </a:prstGeom>
            <a:noFill/>
          </p:spPr>
          <p:txBody>
            <a:bodyPr wrap="square" rtlCol="0">
              <a:spAutoFit/>
            </a:bodyPr>
            <a:lstStyle/>
            <a:p>
              <a:pPr algn="l"/>
              <a:r>
                <a:rPr lang="en-US" sz="1100" dirty="0">
                  <a:solidFill>
                    <a:prstClr val="white"/>
                  </a:solidFill>
                  <a:latin typeface="Engravers MT" pitchFamily="18" charset="0"/>
                </a:rPr>
                <a:t>DIRECTORATE FOR EDUCATION </a:t>
              </a:r>
              <a:br>
                <a:rPr lang="en-US" sz="1100" dirty="0">
                  <a:solidFill>
                    <a:prstClr val="white"/>
                  </a:solidFill>
                  <a:latin typeface="Engravers MT" pitchFamily="18" charset="0"/>
                </a:rPr>
              </a:br>
              <a:r>
                <a:rPr lang="en-US" sz="1100" dirty="0">
                  <a:solidFill>
                    <a:prstClr val="white"/>
                  </a:solidFill>
                  <a:latin typeface="Engravers MT" pitchFamily="18" charset="0"/>
                </a:rPr>
                <a:t>AND Human resources</a:t>
              </a:r>
              <a:endParaRPr lang="en-US" sz="1100" dirty="0">
                <a:solidFill>
                  <a:prstClr val="black"/>
                </a:solidFill>
              </a:endParaRPr>
            </a:p>
          </p:txBody>
        </p:sp>
        <p:pic>
          <p:nvPicPr>
            <p:cNvPr id="8" name="Picture 7" descr="nsf1.gif">
              <a:extLst>
                <a:ext uri="{FF2B5EF4-FFF2-40B4-BE49-F238E27FC236}">
                  <a16:creationId xmlns:a16="http://schemas.microsoft.com/office/drawing/2014/main" id="{1D55862B-8C58-4886-9EC7-53C0FFC38811}"/>
                </a:ext>
              </a:extLst>
            </p:cNvPr>
            <p:cNvPicPr>
              <a:picLocks noChangeAspect="1"/>
            </p:cNvPicPr>
            <p:nvPr/>
          </p:nvPicPr>
          <p:blipFill>
            <a:blip r:embed="rId6" cstate="print"/>
            <a:stretch>
              <a:fillRect/>
            </a:stretch>
          </p:blipFill>
          <p:spPr>
            <a:xfrm>
              <a:off x="45720" y="6233160"/>
              <a:ext cx="548640" cy="548640"/>
            </a:xfrm>
            <a:prstGeom prst="rect">
              <a:avLst/>
            </a:prstGeom>
          </p:spPr>
        </p:pic>
      </p:grpSp>
    </p:spTree>
    <p:extLst>
      <p:ext uri="{BB962C8B-B14F-4D97-AF65-F5344CB8AC3E}">
        <p14:creationId xmlns:p14="http://schemas.microsoft.com/office/powerpoint/2010/main" val="18769841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1636</Words>
  <Application>Microsoft Office PowerPoint</Application>
  <PresentationFormat>Widescreen</PresentationFormat>
  <Paragraphs>91</Paragraphs>
  <Slides>8</Slides>
  <Notes>8</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Engravers MT</vt:lpstr>
      <vt:lpstr>Office Theme</vt:lpstr>
      <vt:lpstr>Considering whether to volunteer to be an NSF AISL reviewer?  </vt:lpstr>
      <vt:lpstr>Anyone with STEM research/educational expertise can volunteer to serve as an AISL reviewer. </vt:lpstr>
      <vt:lpstr>Here’s what to expect if you are invited to be an AISL reviewer</vt:lpstr>
      <vt:lpstr>Anything else?</vt:lpstr>
      <vt:lpstr>AISL Conflict of Interest (COI) Guidelines </vt:lpstr>
      <vt:lpstr>Why volunteer? </vt:lpstr>
      <vt:lpstr>This sounds like a lot of work. Are we paid?</vt:lpstr>
      <vt:lpstr>If this is for you, dedicate specific times on your calendar for reading and writing your reviews.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Considering volunteering to be an NSF AISL reviewer?</dc:title>
  <dc:creator>McCallie, Ellen</dc:creator>
  <cp:lastModifiedBy>Johnson, Julie I.</cp:lastModifiedBy>
  <cp:revision>21</cp:revision>
  <cp:lastPrinted>2017-11-06T22:40:28Z</cp:lastPrinted>
  <dcterms:created xsi:type="dcterms:W3CDTF">2017-11-06T21:33:52Z</dcterms:created>
  <dcterms:modified xsi:type="dcterms:W3CDTF">2017-11-27T17:04:46Z</dcterms:modified>
</cp:coreProperties>
</file>