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 id="2147483822" r:id="rId2"/>
  </p:sldMasterIdLst>
  <p:notesMasterIdLst>
    <p:notesMasterId r:id="rId41"/>
  </p:notesMasterIdLst>
  <p:sldIdLst>
    <p:sldId id="336" r:id="rId3"/>
    <p:sldId id="338" r:id="rId4"/>
    <p:sldId id="339" r:id="rId5"/>
    <p:sldId id="342" r:id="rId6"/>
    <p:sldId id="340" r:id="rId7"/>
    <p:sldId id="341" r:id="rId8"/>
    <p:sldId id="343" r:id="rId9"/>
    <p:sldId id="347" r:id="rId10"/>
    <p:sldId id="348" r:id="rId11"/>
    <p:sldId id="349" r:id="rId12"/>
    <p:sldId id="350" r:id="rId13"/>
    <p:sldId id="351" r:id="rId14"/>
    <p:sldId id="352" r:id="rId15"/>
    <p:sldId id="353" r:id="rId16"/>
    <p:sldId id="354" r:id="rId17"/>
    <p:sldId id="300" r:id="rId18"/>
    <p:sldId id="302" r:id="rId19"/>
    <p:sldId id="333" r:id="rId20"/>
    <p:sldId id="310" r:id="rId21"/>
    <p:sldId id="298" r:id="rId22"/>
    <p:sldId id="329" r:id="rId23"/>
    <p:sldId id="325" r:id="rId24"/>
    <p:sldId id="307" r:id="rId25"/>
    <p:sldId id="305" r:id="rId26"/>
    <p:sldId id="318" r:id="rId27"/>
    <p:sldId id="334" r:id="rId28"/>
    <p:sldId id="355" r:id="rId29"/>
    <p:sldId id="356" r:id="rId30"/>
    <p:sldId id="357" r:id="rId31"/>
    <p:sldId id="358" r:id="rId32"/>
    <p:sldId id="359" r:id="rId33"/>
    <p:sldId id="360" r:id="rId34"/>
    <p:sldId id="361" r:id="rId35"/>
    <p:sldId id="362" r:id="rId36"/>
    <p:sldId id="363" r:id="rId37"/>
    <p:sldId id="364" r:id="rId38"/>
    <p:sldId id="365" r:id="rId39"/>
    <p:sldId id="346" r:id="rId40"/>
  </p:sldIdLst>
  <p:sldSz cx="9144000" cy="6858000" type="screen4x3"/>
  <p:notesSz cx="6858000" cy="9144000"/>
  <p:defaultText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838" autoAdjust="0"/>
  </p:normalViewPr>
  <p:slideViewPr>
    <p:cSldViewPr snapToGrid="0" snapToObjects="1">
      <p:cViewPr>
        <p:scale>
          <a:sx n="103" d="100"/>
          <a:sy n="103" d="100"/>
        </p:scale>
        <p:origin x="-8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hirk:CLO:ZZ%20Archived:Website%202010%20and%20beyond:Toolkit%20older:Website%20etc:Transfer%20Toolkit:Pie%20survey%20result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young:Desktop:CitSciAssoc%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spPr>
            <a:solidFill>
              <a:schemeClr val="accent1"/>
            </a:solidFill>
            <a:ln w="25400" cap="flat" cmpd="sng" algn="ctr">
              <a:solidFill>
                <a:schemeClr val="accent1">
                  <a:shade val="50000"/>
                </a:schemeClr>
              </a:solidFill>
              <a:prstDash val="solid"/>
            </a:ln>
            <a:effectLst/>
          </c:spPr>
          <c:dPt>
            <c:idx val="0"/>
            <c:bubble3D val="0"/>
            <c:spPr>
              <a:solidFill>
                <a:schemeClr val="accent1">
                  <a:lumMod val="20000"/>
                  <a:lumOff val="80000"/>
                </a:schemeClr>
              </a:solidFill>
              <a:ln w="25400" cap="flat" cmpd="sng" algn="ctr">
                <a:solidFill>
                  <a:schemeClr val="accent1">
                    <a:shade val="50000"/>
                  </a:schemeClr>
                </a:solidFill>
                <a:prstDash val="solid"/>
              </a:ln>
              <a:effectLst/>
            </c:spPr>
          </c:dPt>
          <c:dPt>
            <c:idx val="1"/>
            <c:bubble3D val="0"/>
            <c:spPr>
              <a:solidFill>
                <a:schemeClr val="accent1">
                  <a:lumMod val="40000"/>
                  <a:lumOff val="60000"/>
                </a:schemeClr>
              </a:solidFill>
              <a:ln w="25400" cap="flat" cmpd="sng" algn="ctr">
                <a:solidFill>
                  <a:schemeClr val="accent1">
                    <a:shade val="50000"/>
                  </a:schemeClr>
                </a:solidFill>
                <a:prstDash val="solid"/>
              </a:ln>
              <a:effectLst/>
            </c:spPr>
          </c:dPt>
          <c:dPt>
            <c:idx val="2"/>
            <c:bubble3D val="0"/>
            <c:spPr>
              <a:solidFill>
                <a:schemeClr val="accent1">
                  <a:lumMod val="60000"/>
                  <a:lumOff val="40000"/>
                </a:schemeClr>
              </a:solidFill>
              <a:ln w="25400" cap="flat" cmpd="sng" algn="ctr">
                <a:solidFill>
                  <a:schemeClr val="accent1">
                    <a:shade val="50000"/>
                  </a:schemeClr>
                </a:solidFill>
                <a:prstDash val="solid"/>
              </a:ln>
              <a:effectLst/>
            </c:spPr>
          </c:dPt>
          <c:dPt>
            <c:idx val="3"/>
            <c:bubble3D val="0"/>
            <c:spPr>
              <a:solidFill>
                <a:schemeClr val="tx2">
                  <a:lumMod val="75000"/>
                </a:schemeClr>
              </a:solidFill>
              <a:ln w="25400" cap="flat" cmpd="sng" algn="ctr">
                <a:solidFill>
                  <a:schemeClr val="tx2">
                    <a:lumMod val="60000"/>
                    <a:lumOff val="40000"/>
                  </a:schemeClr>
                </a:solidFill>
                <a:prstDash val="solid"/>
              </a:ln>
              <a:effectLst/>
            </c:spPr>
          </c:dPt>
          <c:dPt>
            <c:idx val="4"/>
            <c:bubble3D val="0"/>
            <c:spPr>
              <a:solidFill>
                <a:schemeClr val="tx2">
                  <a:lumMod val="50000"/>
                </a:schemeClr>
              </a:solidFill>
              <a:ln w="25400" cap="flat" cmpd="sng" algn="ctr">
                <a:solidFill>
                  <a:schemeClr val="accent1">
                    <a:shade val="50000"/>
                  </a:schemeClr>
                </a:solidFill>
                <a:prstDash val="solid"/>
              </a:ln>
              <a:effectLst/>
            </c:spPr>
          </c:dPt>
          <c:dPt>
            <c:idx val="5"/>
            <c:bubble3D val="0"/>
            <c:spPr>
              <a:solidFill>
                <a:schemeClr val="accent5">
                  <a:lumMod val="40000"/>
                  <a:lumOff val="60000"/>
                </a:schemeClr>
              </a:solidFill>
              <a:ln w="25400" cap="flat" cmpd="sng" algn="ctr">
                <a:solidFill>
                  <a:schemeClr val="accent1">
                    <a:shade val="50000"/>
                  </a:schemeClr>
                </a:solidFill>
                <a:prstDash val="solid"/>
              </a:ln>
              <a:effectLst/>
            </c:spPr>
          </c:dPt>
          <c:dPt>
            <c:idx val="6"/>
            <c:bubble3D val="0"/>
            <c:spPr>
              <a:solidFill>
                <a:schemeClr val="accent5">
                  <a:lumMod val="60000"/>
                  <a:lumOff val="40000"/>
                </a:schemeClr>
              </a:solidFill>
              <a:ln w="25400" cap="flat" cmpd="sng" algn="ctr">
                <a:solidFill>
                  <a:schemeClr val="accent1">
                    <a:shade val="50000"/>
                  </a:schemeClr>
                </a:solidFill>
                <a:prstDash val="solid"/>
              </a:ln>
              <a:effectLst/>
            </c:spPr>
          </c:dPt>
          <c:dPt>
            <c:idx val="7"/>
            <c:bubble3D val="0"/>
            <c:spPr>
              <a:solidFill>
                <a:schemeClr val="accent5">
                  <a:lumMod val="75000"/>
                </a:schemeClr>
              </a:solidFill>
              <a:ln w="25400" cap="flat" cmpd="sng" algn="ctr">
                <a:solidFill>
                  <a:schemeClr val="accent1">
                    <a:shade val="50000"/>
                  </a:schemeClr>
                </a:solidFill>
                <a:prstDash val="solid"/>
              </a:ln>
              <a:effectLst/>
            </c:spPr>
          </c:dPt>
          <c:dPt>
            <c:idx val="8"/>
            <c:bubble3D val="0"/>
            <c:spPr>
              <a:solidFill>
                <a:schemeClr val="accent5">
                  <a:lumMod val="50000"/>
                </a:schemeClr>
              </a:solidFill>
              <a:ln w="25400" cap="flat" cmpd="sng" algn="ctr">
                <a:solidFill>
                  <a:schemeClr val="accent1">
                    <a:shade val="50000"/>
                  </a:schemeClr>
                </a:solidFill>
                <a:prstDash val="solid"/>
              </a:ln>
              <a:effectLst/>
            </c:spPr>
          </c:dPt>
          <c:dPt>
            <c:idx val="9"/>
            <c:bubble3D val="0"/>
            <c:spPr>
              <a:solidFill>
                <a:schemeClr val="accent6">
                  <a:lumMod val="60000"/>
                  <a:lumOff val="40000"/>
                </a:schemeClr>
              </a:solidFill>
              <a:ln w="25400" cap="flat" cmpd="sng" algn="ctr">
                <a:solidFill>
                  <a:schemeClr val="accent1">
                    <a:shade val="50000"/>
                  </a:schemeClr>
                </a:solidFill>
                <a:prstDash val="solid"/>
              </a:ln>
              <a:effectLst/>
            </c:spPr>
          </c:dPt>
          <c:dPt>
            <c:idx val="10"/>
            <c:bubble3D val="0"/>
            <c:spPr>
              <a:solidFill>
                <a:schemeClr val="accent6">
                  <a:lumMod val="20000"/>
                  <a:lumOff val="80000"/>
                </a:schemeClr>
              </a:solidFill>
              <a:ln w="25400" cap="flat" cmpd="sng" algn="ctr">
                <a:solidFill>
                  <a:schemeClr val="accent1">
                    <a:shade val="50000"/>
                  </a:schemeClr>
                </a:solidFill>
                <a:prstDash val="solid"/>
              </a:ln>
              <a:effectLst/>
            </c:spPr>
          </c:dPt>
          <c:dLbls>
            <c:dLbl>
              <c:idx val="3"/>
              <c:spPr/>
              <c:txPr>
                <a:bodyPr/>
                <a:lstStyle/>
                <a:p>
                  <a:pPr>
                    <a:defRPr sz="1000">
                      <a:solidFill>
                        <a:schemeClr val="bg1"/>
                      </a:solidFill>
                    </a:defRPr>
                  </a:pPr>
                  <a:endParaRPr lang="en-US"/>
                </a:p>
              </c:txPr>
              <c:dLblPos val="bestFit"/>
              <c:showLegendKey val="0"/>
              <c:showVal val="1"/>
              <c:showCatName val="0"/>
              <c:showSerName val="0"/>
              <c:showPercent val="0"/>
              <c:showBubbleSize val="0"/>
            </c:dLbl>
            <c:dLbl>
              <c:idx val="4"/>
              <c:spPr/>
              <c:txPr>
                <a:bodyPr/>
                <a:lstStyle/>
                <a:p>
                  <a:pPr>
                    <a:defRPr sz="1000">
                      <a:solidFill>
                        <a:srgbClr val="FFFFFF"/>
                      </a:solidFill>
                    </a:defRPr>
                  </a:pPr>
                  <a:endParaRPr lang="en-US"/>
                </a:p>
              </c:txPr>
              <c:dLblPos val="bestFit"/>
              <c:showLegendKey val="0"/>
              <c:showVal val="1"/>
              <c:showCatName val="0"/>
              <c:showSerName val="0"/>
              <c:showPercent val="0"/>
              <c:showBubbleSize val="0"/>
            </c:dLbl>
            <c:dLbl>
              <c:idx val="8"/>
              <c:spPr/>
              <c:txPr>
                <a:bodyPr/>
                <a:lstStyle/>
                <a:p>
                  <a:pPr>
                    <a:defRPr sz="1000">
                      <a:solidFill>
                        <a:srgbClr val="FFFFFF"/>
                      </a:solidFill>
                    </a:defRPr>
                  </a:pPr>
                  <a:endParaRPr lang="en-US"/>
                </a:p>
              </c:txPr>
              <c:dLblPos val="bestFit"/>
              <c:showLegendKey val="0"/>
              <c:showVal val="1"/>
              <c:showCatName val="0"/>
              <c:showSerName val="0"/>
              <c:showPercent val="0"/>
              <c:showBubbleSize val="0"/>
            </c:dLbl>
            <c:txPr>
              <a:bodyPr/>
              <a:lstStyle/>
              <a:p>
                <a:pPr>
                  <a:defRPr sz="1000"/>
                </a:pPr>
                <a:endParaRPr lang="en-US"/>
              </a:p>
            </c:txPr>
            <c:dLblPos val="bestFit"/>
            <c:showLegendKey val="0"/>
            <c:showVal val="1"/>
            <c:showCatName val="0"/>
            <c:showSerName val="0"/>
            <c:showPercent val="0"/>
            <c:showBubbleSize val="0"/>
            <c:showLeaderLines val="1"/>
          </c:dLbls>
          <c:cat>
            <c:strRef>
              <c:f>Sheet1!$A$2:$A$12</c:f>
              <c:strCache>
                <c:ptCount val="11"/>
                <c:pt idx="0">
                  <c:v>Film media</c:v>
                </c:pt>
                <c:pt idx="1">
                  <c:v>Web / software design firm</c:v>
                </c:pt>
                <c:pt idx="2">
                  <c:v>Garden, arboretum, or park</c:v>
                </c:pt>
                <c:pt idx="3">
                  <c:v>Online media</c:v>
                </c:pt>
                <c:pt idx="4">
                  <c:v>Independent evaluator</c:v>
                </c:pt>
                <c:pt idx="5">
                  <c:v>Exhibit design</c:v>
                </c:pt>
                <c:pt idx="6">
                  <c:v>Natural History museum</c:v>
                </c:pt>
                <c:pt idx="7">
                  <c:v>Evaluation organization</c:v>
                </c:pt>
                <c:pt idx="8">
                  <c:v>Youth / Community organization</c:v>
                </c:pt>
                <c:pt idx="9">
                  <c:v>College / University</c:v>
                </c:pt>
                <c:pt idx="10">
                  <c:v>Science centers / museums</c:v>
                </c:pt>
              </c:strCache>
            </c:strRef>
          </c:cat>
          <c:val>
            <c:numRef>
              <c:f>Sheet1!$B$2:$B$12</c:f>
              <c:numCache>
                <c:formatCode>General</c:formatCode>
                <c:ptCount val="11"/>
                <c:pt idx="0">
                  <c:v>33.0</c:v>
                </c:pt>
                <c:pt idx="1">
                  <c:v>38.0</c:v>
                </c:pt>
                <c:pt idx="2">
                  <c:v>47.0</c:v>
                </c:pt>
                <c:pt idx="3">
                  <c:v>73.0</c:v>
                </c:pt>
                <c:pt idx="4">
                  <c:v>91.0</c:v>
                </c:pt>
                <c:pt idx="5">
                  <c:v>92.0</c:v>
                </c:pt>
                <c:pt idx="6">
                  <c:v>115.0</c:v>
                </c:pt>
                <c:pt idx="7">
                  <c:v>120.0</c:v>
                </c:pt>
                <c:pt idx="8">
                  <c:v>124.0</c:v>
                </c:pt>
                <c:pt idx="9">
                  <c:v>179.0</c:v>
                </c:pt>
                <c:pt idx="10">
                  <c:v>278.0</c:v>
                </c:pt>
              </c:numCache>
            </c:numRef>
          </c:val>
        </c:ser>
        <c:dLbls>
          <c:dLblPos val="bestFit"/>
          <c:showLegendKey val="0"/>
          <c:showVal val="1"/>
          <c:showCatName val="0"/>
          <c:showSerName val="0"/>
          <c:showPercent val="0"/>
          <c:showBubbleSize val="0"/>
          <c:showLeaderLines val="1"/>
        </c:dLbls>
        <c:firstSliceAng val="0"/>
      </c:pieChart>
    </c:plotArea>
    <c:legend>
      <c:legendPos val="b"/>
      <c:layout>
        <c:manualLayout>
          <c:xMode val="edge"/>
          <c:yMode val="edge"/>
          <c:x val="0.0251403932369314"/>
          <c:y val="0.684334209118203"/>
          <c:w val="0.938586806695398"/>
          <c:h val="0.294618780851944"/>
        </c:manualLayout>
      </c:layout>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dPt>
            <c:idx val="1"/>
            <c:bubble3D val="0"/>
            <c:explosion val="16"/>
          </c:dPt>
          <c:dLbls>
            <c:dLbl>
              <c:idx val="0"/>
              <c:layout>
                <c:manualLayout>
                  <c:x val="-0.174782039535074"/>
                  <c:y val="0.129823675380622"/>
                </c:manualLayout>
              </c:layout>
              <c:showLegendKey val="0"/>
              <c:showVal val="0"/>
              <c:showCatName val="1"/>
              <c:showSerName val="0"/>
              <c:showPercent val="1"/>
              <c:showBubbleSize val="0"/>
            </c:dLbl>
            <c:dLbl>
              <c:idx val="1"/>
              <c:layout>
                <c:manualLayout>
                  <c:x val="0.019184545901298"/>
                  <c:y val="-0.0345691434636037"/>
                </c:manualLayout>
              </c:layout>
              <c:showLegendKey val="0"/>
              <c:showVal val="0"/>
              <c:showCatName val="1"/>
              <c:showSerName val="0"/>
              <c:showPercent val="1"/>
              <c:showBubbleSize val="0"/>
            </c:dLbl>
            <c:dLbl>
              <c:idx val="2"/>
              <c:layout>
                <c:manualLayout>
                  <c:x val="0.199964976284182"/>
                  <c:y val="0.152848303901442"/>
                </c:manualLayout>
              </c:layout>
              <c:showLegendKey val="0"/>
              <c:showVal val="0"/>
              <c:showCatName val="1"/>
              <c:showSerName val="0"/>
              <c:showPercent val="1"/>
              <c:showBubbleSize val="0"/>
            </c:dLbl>
            <c:txPr>
              <a:bodyPr/>
              <a:lstStyle/>
              <a:p>
                <a:pPr>
                  <a:defRPr sz="2200">
                    <a:latin typeface="Quattrocento Sans"/>
                    <a:cs typeface="Quattrocento Sans"/>
                  </a:defRPr>
                </a:pPr>
                <a:endParaRPr lang="en-US"/>
              </a:p>
            </c:txPr>
            <c:showLegendKey val="0"/>
            <c:showVal val="0"/>
            <c:showCatName val="1"/>
            <c:showSerName val="0"/>
            <c:showPercent val="1"/>
            <c:showBubbleSize val="0"/>
            <c:showLeaderLines val="1"/>
          </c:dLbls>
          <c:cat>
            <c:strRef>
              <c:f>Sheet1!$J$92:$L$92</c:f>
              <c:strCache>
                <c:ptCount val="3"/>
                <c:pt idx="0">
                  <c:v>Scientific Research</c:v>
                </c:pt>
                <c:pt idx="1">
                  <c:v>Stewardship/Environmental Behavior</c:v>
                </c:pt>
                <c:pt idx="2">
                  <c:v>Education/Outreach</c:v>
                </c:pt>
              </c:strCache>
            </c:strRef>
          </c:cat>
          <c:val>
            <c:numRef>
              <c:f>Sheet1!$J$93:$L$93</c:f>
              <c:numCache>
                <c:formatCode>General</c:formatCode>
                <c:ptCount val="3"/>
                <c:pt idx="0">
                  <c:v>4.267441860465107</c:v>
                </c:pt>
                <c:pt idx="1">
                  <c:v>3.674418604651163</c:v>
                </c:pt>
                <c:pt idx="2">
                  <c:v>4.058139534883721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manualLayout>
          <c:layoutTarget val="inner"/>
          <c:xMode val="edge"/>
          <c:yMode val="edge"/>
          <c:x val="0.0413430788208575"/>
          <c:y val="0.143879094625827"/>
          <c:w val="0.526879676277654"/>
          <c:h val="0.770478587144515"/>
        </c:manualLayout>
      </c:layout>
      <c:pieChart>
        <c:varyColors val="1"/>
        <c:ser>
          <c:idx val="0"/>
          <c:order val="0"/>
          <c:tx>
            <c:strRef>
              <c:f>Sheet5!$U$1</c:f>
              <c:strCache>
                <c:ptCount val="1"/>
                <c:pt idx="0">
                  <c:v>Please choose up to three of the following statements to describe your role or roles in citizen science.</c:v>
                </c:pt>
              </c:strCache>
            </c:strRef>
          </c:tx>
          <c:dLbls>
            <c:dLblPos val="inEnd"/>
            <c:showLegendKey val="0"/>
            <c:showVal val="1"/>
            <c:showCatName val="0"/>
            <c:showSerName val="0"/>
            <c:showPercent val="0"/>
            <c:showBubbleSize val="0"/>
            <c:showLeaderLines val="1"/>
          </c:dLbls>
          <c:cat>
            <c:strRef>
              <c:f>Sheet5!$T$2:$T$14</c:f>
              <c:strCache>
                <c:ptCount val="13"/>
                <c:pt idx="0">
                  <c:v>I coordinate, direct, or manage a citizen science initiative</c:v>
                </c:pt>
                <c:pt idx="1">
                  <c:v>I conduct scientific research that relies on citizen science volunteers</c:v>
                </c:pt>
                <c:pt idx="2">
                  <c:v>I conduct educational or social science research about citizen science</c:v>
                </c:pt>
                <c:pt idx="3">
                  <c:v>I conduct evaluations of citizen science projects</c:v>
                </c:pt>
                <c:pt idx="4">
                  <c:v>I am a volunteer participant enrolled in one or more citizen science initiative/s</c:v>
                </c:pt>
                <c:pt idx="5">
                  <c:v>I conduct independent or Do-It-Yourself research</c:v>
                </c:pt>
                <c:pt idx="6">
                  <c:v>I am an educator who uses citizen science in teaching</c:v>
                </c:pt>
                <c:pt idx="7">
                  <c:v>I provide educational support to one or more citizen science initiative/s (e.g., curricula, trainings)</c:v>
                </c:pt>
                <c:pt idx="8">
                  <c:v>I provide communication support to one or more citizen science initiative/s (e.g., online, social media)</c:v>
                </c:pt>
                <c:pt idx="9">
                  <c:v>I provide scientific support for one or more citizen science initiative/s (e.g., protocol development, data analysis)</c:v>
                </c:pt>
                <c:pt idx="10">
                  <c:v>I provide technological support for one or more citizen science initiative/s (e.g., database management, tool development, web/app design)</c:v>
                </c:pt>
                <c:pt idx="11">
                  <c:v>I provide networking and/or support services for leaders of citizen science initiatives</c:v>
                </c:pt>
                <c:pt idx="12">
                  <c:v>I participate in a way other than those listed here</c:v>
                </c:pt>
              </c:strCache>
            </c:strRef>
          </c:cat>
          <c:val>
            <c:numRef>
              <c:f>Sheet5!$U$2:$U$14</c:f>
              <c:numCache>
                <c:formatCode>General</c:formatCode>
                <c:ptCount val="13"/>
                <c:pt idx="0">
                  <c:v>398.0</c:v>
                </c:pt>
                <c:pt idx="1">
                  <c:v>268.0</c:v>
                </c:pt>
                <c:pt idx="2">
                  <c:v>162.0</c:v>
                </c:pt>
                <c:pt idx="3">
                  <c:v>76.0</c:v>
                </c:pt>
                <c:pt idx="4">
                  <c:v>503.0</c:v>
                </c:pt>
                <c:pt idx="5">
                  <c:v>200.0</c:v>
                </c:pt>
                <c:pt idx="6">
                  <c:v>345.0</c:v>
                </c:pt>
                <c:pt idx="7">
                  <c:v>263.0</c:v>
                </c:pt>
                <c:pt idx="8">
                  <c:v>172.0</c:v>
                </c:pt>
                <c:pt idx="9">
                  <c:v>190.0</c:v>
                </c:pt>
                <c:pt idx="10">
                  <c:v>105.0</c:v>
                </c:pt>
                <c:pt idx="11">
                  <c:v>133.0</c:v>
                </c:pt>
                <c:pt idx="12">
                  <c:v>120.0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1747270610207"/>
          <c:y val="0.157566861278158"/>
          <c:w val="0.406539698643087"/>
          <c:h val="0.800911618644873"/>
        </c:manualLayout>
      </c:layout>
      <c:overlay val="0"/>
    </c:legend>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88819F-E449-D848-9E88-C5EE71A6975B}" type="datetimeFigureOut">
              <a:rPr lang="en-US" smtClean="0"/>
              <a:t>10/22/14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C7F4B2-596C-A74C-84DA-91386D036186}" type="slidenum">
              <a:rPr lang="en-US" smtClean="0"/>
              <a:t>‹#›</a:t>
            </a:fld>
            <a:endParaRPr lang="en-US"/>
          </a:p>
        </p:txBody>
      </p:sp>
    </p:spTree>
    <p:extLst>
      <p:ext uri="{BB962C8B-B14F-4D97-AF65-F5344CB8AC3E}">
        <p14:creationId xmlns:p14="http://schemas.microsoft.com/office/powerpoint/2010/main" val="3350688239"/>
      </p:ext>
    </p:extLst>
  </p:cSld>
  <p:clrMap bg1="lt1" tx1="dk1" bg2="lt2" tx2="dk2" accent1="accent1" accent2="accent2" accent3="accent3" accent4="accent4" accent5="accent5" accent6="accent6" hlink="hlink" folHlink="folHlink"/>
  <p:notesStyle>
    <a:lvl1pPr marL="0" algn="l" defTabSz="457154" rtl="0" eaLnBrk="1" latinLnBrk="0" hangingPunct="1">
      <a:defRPr sz="1200" kern="1200">
        <a:solidFill>
          <a:schemeClr val="tx1"/>
        </a:solidFill>
        <a:latin typeface="+mn-lt"/>
        <a:ea typeface="+mn-ea"/>
        <a:cs typeface="+mn-cs"/>
      </a:defRPr>
    </a:lvl1pPr>
    <a:lvl2pPr marL="457154" algn="l" defTabSz="457154" rtl="0" eaLnBrk="1" latinLnBrk="0" hangingPunct="1">
      <a:defRPr sz="1200" kern="1200">
        <a:solidFill>
          <a:schemeClr val="tx1"/>
        </a:solidFill>
        <a:latin typeface="+mn-lt"/>
        <a:ea typeface="+mn-ea"/>
        <a:cs typeface="+mn-cs"/>
      </a:defRPr>
    </a:lvl2pPr>
    <a:lvl3pPr marL="914306" algn="l" defTabSz="457154" rtl="0" eaLnBrk="1" latinLnBrk="0" hangingPunct="1">
      <a:defRPr sz="1200" kern="1200">
        <a:solidFill>
          <a:schemeClr val="tx1"/>
        </a:solidFill>
        <a:latin typeface="+mn-lt"/>
        <a:ea typeface="+mn-ea"/>
        <a:cs typeface="+mn-cs"/>
      </a:defRPr>
    </a:lvl3pPr>
    <a:lvl4pPr marL="1371460" algn="l" defTabSz="457154" rtl="0" eaLnBrk="1" latinLnBrk="0" hangingPunct="1">
      <a:defRPr sz="1200" kern="1200">
        <a:solidFill>
          <a:schemeClr val="tx1"/>
        </a:solidFill>
        <a:latin typeface="+mn-lt"/>
        <a:ea typeface="+mn-ea"/>
        <a:cs typeface="+mn-cs"/>
      </a:defRPr>
    </a:lvl4pPr>
    <a:lvl5pPr marL="1828613" algn="l" defTabSz="457154" rtl="0" eaLnBrk="1" latinLnBrk="0" hangingPunct="1">
      <a:defRPr sz="1200" kern="1200">
        <a:solidFill>
          <a:schemeClr val="tx1"/>
        </a:solidFill>
        <a:latin typeface="+mn-lt"/>
        <a:ea typeface="+mn-ea"/>
        <a:cs typeface="+mn-cs"/>
      </a:defRPr>
    </a:lvl5pPr>
    <a:lvl6pPr marL="2285766" algn="l" defTabSz="457154" rtl="0" eaLnBrk="1" latinLnBrk="0" hangingPunct="1">
      <a:defRPr sz="1200" kern="1200">
        <a:solidFill>
          <a:schemeClr val="tx1"/>
        </a:solidFill>
        <a:latin typeface="+mn-lt"/>
        <a:ea typeface="+mn-ea"/>
        <a:cs typeface="+mn-cs"/>
      </a:defRPr>
    </a:lvl6pPr>
    <a:lvl7pPr marL="2742920" algn="l" defTabSz="457154" rtl="0" eaLnBrk="1" latinLnBrk="0" hangingPunct="1">
      <a:defRPr sz="1200" kern="1200">
        <a:solidFill>
          <a:schemeClr val="tx1"/>
        </a:solidFill>
        <a:latin typeface="+mn-lt"/>
        <a:ea typeface="+mn-ea"/>
        <a:cs typeface="+mn-cs"/>
      </a:defRPr>
    </a:lvl7pPr>
    <a:lvl8pPr marL="3200072" algn="l" defTabSz="457154" rtl="0" eaLnBrk="1" latinLnBrk="0" hangingPunct="1">
      <a:defRPr sz="1200" kern="1200">
        <a:solidFill>
          <a:schemeClr val="tx1"/>
        </a:solidFill>
        <a:latin typeface="+mn-lt"/>
        <a:ea typeface="+mn-ea"/>
        <a:cs typeface="+mn-cs"/>
      </a:defRPr>
    </a:lvl8pPr>
    <a:lvl9pPr marL="3657226" algn="l" defTabSz="4571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CitizenScience.or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Why are we having</a:t>
            </a:r>
            <a:r>
              <a:rPr lang="en-US" baseline="0" dirty="0" smtClean="0"/>
              <a:t> this session:</a:t>
            </a:r>
          </a:p>
          <a:p>
            <a:endParaRPr lang="en-US" baseline="0" dirty="0" smtClean="0"/>
          </a:p>
          <a:p>
            <a:r>
              <a:rPr lang="en-US" baseline="0" dirty="0" smtClean="0"/>
              <a:t>-There are a lot of online resources out there for people working across different informal learning organizations and institutions that help them get their work done. People use online infrastructure to build proposals, collaborate, manage projects, disseminate them to the public and to other professionals… all kinds of things. Even as these resources are proliferating, they are becoming even more connected, and project leaders are trying to find ways to make them more accessible and usable to our audiences. And, we still know that there is a lot of work to be done. Half the battle is just knowledge building about these resources.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session is to help you learn more about some of the online resources that are out there specifically for our field, as well as help us as managers and developers of these projects learn more about what you are using might find useful. We also wanted to give you all a chance to share with each other what’s working for you. We will start with a short introduction to each of our website projects, and then do a whole group discussion for you to share the resources that you are currently using and those that you would like to see. We’ll take detailed notes during that discussion, and the results will be posted in a blog post on CAISE’s website </a:t>
            </a:r>
            <a:r>
              <a:rPr lang="en-US" baseline="0" dirty="0" err="1" smtClean="0"/>
              <a:t>informalscience.org</a:t>
            </a:r>
            <a:r>
              <a:rPr lang="en-US" baseline="0" dirty="0" smtClean="0"/>
              <a:t>.</a:t>
            </a:r>
          </a:p>
          <a:p>
            <a:endParaRPr lang="en-US" baseline="0" dirty="0" smtClean="0"/>
          </a:p>
          <a:p>
            <a:r>
              <a:rPr lang="en-US" baseline="0" dirty="0" smtClean="0"/>
              <a:t>-The people here today represent a variety of projects that are creating online, accessible resources to help museum and science center professionals connect with each other as well as other sectors of informal learning.</a:t>
            </a:r>
          </a:p>
          <a:p>
            <a:endParaRPr lang="en-US" baseline="0" dirty="0" smtClean="0"/>
          </a:p>
          <a:p>
            <a:r>
              <a:rPr lang="en-US" baseline="0" dirty="0" smtClean="0"/>
              <a:t>Kalie Sacco, CAISE</a:t>
            </a:r>
          </a:p>
          <a:p>
            <a:r>
              <a:rPr lang="en-US" baseline="0" dirty="0" smtClean="0"/>
              <a:t>Bronwyn Bevan, Director at the Institute for Research and Learning at the Exploratorium in SF, and is also the PI on an National Science Foundation funded project called Relating Research to Practice</a:t>
            </a:r>
          </a:p>
          <a:p>
            <a:r>
              <a:rPr lang="en-US" baseline="0" dirty="0" smtClean="0"/>
              <a:t>Sarah Cohn, Evaluation and Research Manager at SMM, working on a project called BISE that has looked across 100s of </a:t>
            </a:r>
            <a:r>
              <a:rPr lang="en-US" baseline="0" dirty="0" err="1" smtClean="0"/>
              <a:t>eval</a:t>
            </a:r>
            <a:r>
              <a:rPr lang="en-US" baseline="0" dirty="0" smtClean="0"/>
              <a:t> reports and is creating online accessible resources for </a:t>
            </a:r>
            <a:r>
              <a:rPr lang="en-US" baseline="0" dirty="0" err="1" smtClean="0"/>
              <a:t>evalutors</a:t>
            </a:r>
            <a:r>
              <a:rPr lang="en-US" baseline="0" dirty="0" smtClean="0"/>
              <a:t> based on their findings</a:t>
            </a:r>
          </a:p>
          <a:p>
            <a:r>
              <a:rPr lang="en-US" sz="1200" kern="1200" dirty="0" smtClean="0">
                <a:solidFill>
                  <a:schemeClr val="tx1"/>
                </a:solidFill>
                <a:latin typeface="+mn-lt"/>
                <a:ea typeface="+mn-ea"/>
                <a:cs typeface="+mn-cs"/>
              </a:rPr>
              <a:t>Jennifer Shirk, who is based at the Cornell Lab of Ornithology where she supports citizen science activities in many informal learning venues via </a:t>
            </a:r>
            <a:r>
              <a:rPr lang="en-US" sz="1200" u="sng" kern="1200" dirty="0" smtClean="0">
                <a:solidFill>
                  <a:schemeClr val="tx1"/>
                </a:solidFill>
                <a:latin typeface="+mn-lt"/>
                <a:ea typeface="+mn-ea"/>
                <a:cs typeface="+mn-cs"/>
                <a:hlinkClick r:id="rId3"/>
              </a:rPr>
              <a:t>CitizenScience.org. </a:t>
            </a:r>
            <a:r>
              <a:rPr lang="en-US" sz="1200" u="sng" kern="1200" smtClean="0">
                <a:solidFill>
                  <a:schemeClr val="tx1"/>
                </a:solidFill>
                <a:latin typeface="+mn-lt"/>
                <a:ea typeface="+mn-ea"/>
                <a:cs typeface="+mn-cs"/>
                <a:hlinkClick r:id="rId3"/>
              </a:rPr>
              <a:t>Jennifer also serves as Communication Coordinator for the new Citizen Science Association.</a:t>
            </a:r>
            <a:endParaRPr lang="en-US" sz="1200" kern="1200" dirty="0" smtClean="0">
              <a:solidFill>
                <a:schemeClr val="tx1"/>
              </a:solidFill>
              <a:latin typeface="+mn-lt"/>
              <a:ea typeface="+mn-ea"/>
              <a:cs typeface="+mn-cs"/>
            </a:endParaRPr>
          </a:p>
          <a:p>
            <a:endParaRPr lang="en-US" baseline="0" dirty="0" smtClean="0"/>
          </a:p>
          <a:p>
            <a:r>
              <a:rPr lang="en-US" baseline="0" dirty="0" smtClean="0"/>
              <a:t>Before we hear more about these projects, I wanted to contextualize the presentation with some work regarding online infrastructure that CAISE has been doing over the last 7 or so years.</a:t>
            </a:r>
          </a:p>
          <a:p>
            <a:endParaRPr lang="en-US" baseline="0" dirty="0" smtClean="0"/>
          </a:p>
        </p:txBody>
      </p:sp>
      <p:sp>
        <p:nvSpPr>
          <p:cNvPr id="4" name="Slide Number Placeholder 3"/>
          <p:cNvSpPr>
            <a:spLocks noGrp="1"/>
          </p:cNvSpPr>
          <p:nvPr>
            <p:ph type="sldNum" sz="quarter" idx="10"/>
          </p:nvPr>
        </p:nvSpPr>
        <p:spPr/>
        <p:txBody>
          <a:bodyPr/>
          <a:lstStyle/>
          <a:p>
            <a:fld id="{4E51D0ED-6D95-5C41-B958-E9B0C6A0D8AC}" type="slidenum">
              <a:rPr lang="en-US" smtClean="0"/>
              <a:t>1</a:t>
            </a:fld>
            <a:endParaRPr lang="en-US"/>
          </a:p>
        </p:txBody>
      </p:sp>
    </p:spTree>
    <p:extLst>
      <p:ext uri="{BB962C8B-B14F-4D97-AF65-F5344CB8AC3E}">
        <p14:creationId xmlns:p14="http://schemas.microsoft.com/office/powerpoint/2010/main" val="170483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Internal Folders – click on folder, tells you how many reports in it. Combination – explain, different from </a:t>
            </a:r>
            <a:r>
              <a:rPr lang="en-US" baseline="0" dirty="0" err="1" smtClean="0"/>
              <a:t>evaluand</a:t>
            </a:r>
            <a:endParaRPr lang="en-US" baseline="0" dirty="0" smtClean="0"/>
          </a:p>
          <a:p>
            <a:r>
              <a:rPr lang="en-US" baseline="0" dirty="0" smtClean="0"/>
              <a:t>Nodes – what you can learn by looking at nodes – how many reports of each</a:t>
            </a:r>
          </a:p>
          <a:p>
            <a:r>
              <a:rPr lang="en-US" baseline="0" dirty="0" smtClean="0"/>
              <a:t>Double click and see instances of node coding. Can then export these results and look at them more deeply. Can also click on it to get the actual report and coding instance. </a:t>
            </a:r>
          </a:p>
          <a:p>
            <a:r>
              <a:rPr lang="en-US" baseline="0" dirty="0" smtClean="0"/>
              <a:t>View coding stripes to see what is coded within a report. </a:t>
            </a:r>
          </a:p>
          <a:p>
            <a:r>
              <a:rPr lang="en-US" baseline="0" dirty="0" smtClean="0"/>
              <a:t>Classifications – report level attributes. The same as what is in excel</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20</a:t>
            </a:fld>
            <a:endParaRPr lang="en-US"/>
          </a:p>
        </p:txBody>
      </p:sp>
    </p:spTree>
    <p:extLst>
      <p:ext uri="{BB962C8B-B14F-4D97-AF65-F5344CB8AC3E}">
        <p14:creationId xmlns:p14="http://schemas.microsoft.com/office/powerpoint/2010/main" val="3690057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authors were commissioned by VSA to synthesize the findings around a question of interest to them using the BISE database. Here they are.</a:t>
            </a:r>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21</a:t>
            </a:fld>
            <a:endParaRPr lang="en-US"/>
          </a:p>
        </p:txBody>
      </p:sp>
    </p:spTree>
    <p:extLst>
      <p:ext uri="{BB962C8B-B14F-4D97-AF65-F5344CB8AC3E}">
        <p14:creationId xmlns:p14="http://schemas.microsoft.com/office/powerpoint/2010/main" val="3982999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Their reports can</a:t>
            </a:r>
            <a:r>
              <a:rPr lang="en-US" baseline="0" dirty="0" smtClean="0"/>
              <a:t> be found on the </a:t>
            </a:r>
            <a:r>
              <a:rPr lang="en-US" baseline="0" dirty="0" err="1" smtClean="0"/>
              <a:t>visitorstudies.org</a:t>
            </a:r>
            <a:r>
              <a:rPr lang="en-US" baseline="0" dirty="0" smtClean="0"/>
              <a:t> website. </a:t>
            </a:r>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22</a:t>
            </a:fld>
            <a:endParaRPr lang="en-US"/>
          </a:p>
        </p:txBody>
      </p:sp>
    </p:spTree>
    <p:extLst>
      <p:ext uri="{BB962C8B-B14F-4D97-AF65-F5344CB8AC3E}">
        <p14:creationId xmlns:p14="http://schemas.microsoft.com/office/powerpoint/2010/main" val="179748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authors have since written a series of blog posts, located on the Perspectives tab of </a:t>
            </a:r>
            <a:r>
              <a:rPr lang="en-US" sz="1200" kern="1200" dirty="0" err="1" smtClean="0">
                <a:solidFill>
                  <a:schemeClr val="tx1"/>
                </a:solidFill>
                <a:effectLst/>
                <a:latin typeface="+mn-lt"/>
                <a:ea typeface="+mn-ea"/>
                <a:cs typeface="+mn-cs"/>
              </a:rPr>
              <a:t>informalscience.org</a:t>
            </a:r>
            <a:r>
              <a:rPr lang="en-US" sz="1200" kern="1200" dirty="0" smtClean="0">
                <a:solidFill>
                  <a:schemeClr val="tx1"/>
                </a:solidFill>
                <a:effectLst/>
                <a:latin typeface="+mn-lt"/>
                <a:ea typeface="+mn-ea"/>
                <a:cs typeface="+mn-cs"/>
              </a:rPr>
              <a:t> to continue the discussion and raise questions for the field about both the work being done across the field and about the utility of this database. </a:t>
            </a:r>
          </a:p>
          <a:p>
            <a:endParaRPr lang="en-US" dirty="0" smtClean="0"/>
          </a:p>
          <a:p>
            <a:r>
              <a:rPr lang="en-US" dirty="0" smtClean="0"/>
              <a:t>Talk about</a:t>
            </a:r>
            <a:r>
              <a:rPr lang="en-US" baseline="0" dirty="0" smtClean="0"/>
              <a:t> how to find the blogs</a:t>
            </a:r>
          </a:p>
          <a:p>
            <a:endParaRPr lang="en-US" baseline="0" dirty="0" smtClean="0"/>
          </a:p>
          <a:p>
            <a:r>
              <a:rPr lang="en-US" baseline="0" dirty="0" smtClean="0"/>
              <a:t>Upcoming topics – Leslie Goodyear</a:t>
            </a:r>
          </a:p>
          <a:p>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23</a:t>
            </a:fld>
            <a:endParaRPr lang="en-US"/>
          </a:p>
        </p:txBody>
      </p:sp>
    </p:spTree>
    <p:extLst>
      <p:ext uri="{BB962C8B-B14F-4D97-AF65-F5344CB8AC3E}">
        <p14:creationId xmlns:p14="http://schemas.microsoft.com/office/powerpoint/2010/main" val="81078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Spreadsheet of report level attributes</a:t>
            </a:r>
            <a:r>
              <a:rPr lang="en-US" baseline="0" dirty="0" smtClean="0"/>
              <a:t> – instead of needing to open </a:t>
            </a:r>
            <a:r>
              <a:rPr lang="en-US" baseline="0" dirty="0" err="1" smtClean="0"/>
              <a:t>Nvivo</a:t>
            </a:r>
            <a:r>
              <a:rPr lang="en-US" baseline="0" dirty="0" smtClean="0"/>
              <a:t>, you can check within this spreadsheet of whether or not a specific code has been coded per report. This allows folks without </a:t>
            </a:r>
            <a:r>
              <a:rPr lang="en-US" baseline="0" dirty="0" err="1" smtClean="0"/>
              <a:t>Nvivo</a:t>
            </a:r>
            <a:r>
              <a:rPr lang="en-US" baseline="0" dirty="0" smtClean="0"/>
              <a:t> to still use some of the coding, just not at the line by line level.</a:t>
            </a:r>
          </a:p>
          <a:p>
            <a:endParaRPr lang="en-US" dirty="0" smtClean="0"/>
          </a:p>
          <a:p>
            <a:r>
              <a:rPr lang="en-US" dirty="0" smtClean="0"/>
              <a:t>Collection of 521 reports – the </a:t>
            </a:r>
            <a:r>
              <a:rPr lang="en-US" baseline="0" dirty="0" smtClean="0"/>
              <a:t>reports are numbered based on the number they were given in the previous version of </a:t>
            </a:r>
            <a:r>
              <a:rPr lang="en-US" baseline="0" dirty="0" err="1" smtClean="0"/>
              <a:t>informalscience.org</a:t>
            </a:r>
            <a:r>
              <a:rPr lang="en-US" baseline="0" dirty="0" smtClean="0"/>
              <a:t>. So we ended up using those as id numbers for our project.  So throughout all our resources, the report has the same number. </a:t>
            </a:r>
          </a:p>
          <a:p>
            <a:endParaRPr lang="en-US" baseline="0" dirty="0" smtClean="0"/>
          </a:p>
          <a:p>
            <a:r>
              <a:rPr lang="en-US" baseline="0" dirty="0" smtClean="0"/>
              <a:t>EndNote File – every report has been entered into an EndNote file, so all referencing is completed for you! </a:t>
            </a:r>
          </a:p>
        </p:txBody>
      </p:sp>
      <p:sp>
        <p:nvSpPr>
          <p:cNvPr id="4" name="Slide Number Placeholder 3"/>
          <p:cNvSpPr>
            <a:spLocks noGrp="1"/>
          </p:cNvSpPr>
          <p:nvPr>
            <p:ph type="sldNum" sz="quarter" idx="10"/>
          </p:nvPr>
        </p:nvSpPr>
        <p:spPr/>
        <p:txBody>
          <a:bodyPr/>
          <a:lstStyle/>
          <a:p>
            <a:fld id="{8AC7F4B2-596C-A74C-84DA-91386D036186}" type="slidenum">
              <a:rPr lang="en-US" smtClean="0"/>
              <a:t>24</a:t>
            </a:fld>
            <a:endParaRPr lang="en-US"/>
          </a:p>
        </p:txBody>
      </p:sp>
    </p:spTree>
    <p:extLst>
      <p:ext uri="{BB962C8B-B14F-4D97-AF65-F5344CB8AC3E}">
        <p14:creationId xmlns:p14="http://schemas.microsoft.com/office/powerpoint/2010/main" val="1643494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How many summative evaluations of the media projects?</a:t>
            </a:r>
          </a:p>
          <a:p>
            <a:pPr marL="0" indent="0">
              <a:buNone/>
            </a:pPr>
            <a:endParaRPr lang="en-US" dirty="0" smtClean="0"/>
          </a:p>
          <a:p>
            <a:pPr marL="0" indent="0">
              <a:buNone/>
            </a:pPr>
            <a:r>
              <a:rPr lang="en-US" sz="1200" dirty="0" smtClean="0"/>
              <a:t>What kinds of evaluation questions do people ask for in summative evaluations of exhibitions?</a:t>
            </a:r>
          </a:p>
          <a:p>
            <a:pPr marL="0" indent="0">
              <a:buNone/>
            </a:pPr>
            <a:r>
              <a:rPr lang="en-US" sz="1200" dirty="0" smtClean="0"/>
              <a:t> </a:t>
            </a:r>
          </a:p>
          <a:p>
            <a:pPr marL="0" indent="0">
              <a:buNone/>
            </a:pPr>
            <a:r>
              <a:rPr lang="en-US" sz="1200" dirty="0" smtClean="0"/>
              <a:t>What can I learn from the recommendations of evaluations of media projects? </a:t>
            </a:r>
          </a:p>
          <a:p>
            <a:pPr marL="0" indent="0">
              <a:buNone/>
            </a:pPr>
            <a:endParaRPr lang="en-US" sz="1200" dirty="0" smtClean="0"/>
          </a:p>
        </p:txBody>
      </p:sp>
      <p:sp>
        <p:nvSpPr>
          <p:cNvPr id="4" name="Slide Number Placeholder 3"/>
          <p:cNvSpPr>
            <a:spLocks noGrp="1"/>
          </p:cNvSpPr>
          <p:nvPr>
            <p:ph type="sldNum" sz="quarter" idx="10"/>
          </p:nvPr>
        </p:nvSpPr>
        <p:spPr/>
        <p:txBody>
          <a:bodyPr/>
          <a:lstStyle/>
          <a:p>
            <a:fld id="{8AC7F4B2-596C-A74C-84DA-91386D036186}" type="slidenum">
              <a:rPr lang="en-US" smtClean="0"/>
              <a:t>25</a:t>
            </a:fld>
            <a:endParaRPr lang="en-US"/>
          </a:p>
        </p:txBody>
      </p:sp>
    </p:spTree>
    <p:extLst>
      <p:ext uri="{BB962C8B-B14F-4D97-AF65-F5344CB8AC3E}">
        <p14:creationId xmlns:p14="http://schemas.microsoft.com/office/powerpoint/2010/main" val="3101887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smtClean="0"/>
          </a:p>
        </p:txBody>
      </p:sp>
      <p:sp>
        <p:nvSpPr>
          <p:cNvPr id="4" name="Slide Number Placeholder 3"/>
          <p:cNvSpPr>
            <a:spLocks noGrp="1"/>
          </p:cNvSpPr>
          <p:nvPr>
            <p:ph type="sldNum" sz="quarter" idx="10"/>
          </p:nvPr>
        </p:nvSpPr>
        <p:spPr/>
        <p:txBody>
          <a:bodyPr/>
          <a:lstStyle/>
          <a:p>
            <a:fld id="{8AC7F4B2-596C-A74C-84DA-91386D036186}" type="slidenum">
              <a:rPr lang="en-US" smtClean="0"/>
              <a:t>26</a:t>
            </a:fld>
            <a:endParaRPr lang="en-US"/>
          </a:p>
        </p:txBody>
      </p:sp>
    </p:spTree>
    <p:extLst>
      <p:ext uri="{BB962C8B-B14F-4D97-AF65-F5344CB8AC3E}">
        <p14:creationId xmlns:p14="http://schemas.microsoft.com/office/powerpoint/2010/main" val="3101887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Oxford English Dictionary. It’s in the dictionary!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What is it good for?</a:t>
            </a:r>
          </a:p>
        </p:txBody>
      </p:sp>
      <p:sp>
        <p:nvSpPr>
          <p:cNvPr id="4" name="Slide Number Placeholder 3"/>
          <p:cNvSpPr>
            <a:spLocks noGrp="1"/>
          </p:cNvSpPr>
          <p:nvPr>
            <p:ph type="sldNum" sz="quarter" idx="10"/>
          </p:nvPr>
        </p:nvSpPr>
        <p:spPr/>
        <p:txBody>
          <a:bodyPr/>
          <a:lstStyle/>
          <a:p>
            <a:fld id="{55B22FA8-076B-974C-B3FF-AD8122BD9D51}"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020998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 is what we heard</a:t>
            </a:r>
            <a:r>
              <a:rPr lang="en-US" sz="1200" baseline="0" dirty="0" smtClean="0"/>
              <a:t> from the respondents back in 2009 – that individuals pretty evenly distributed their project goals.</a:t>
            </a:r>
            <a:endParaRPr lang="en-US" sz="1200" dirty="0" smtClean="0"/>
          </a:p>
          <a:p>
            <a:r>
              <a:rPr lang="en-US" sz="1200" dirty="0" smtClean="0"/>
              <a:t>BUT, I</a:t>
            </a:r>
            <a:r>
              <a:rPr lang="en-US" sz="1200" baseline="0" dirty="0" smtClean="0"/>
              <a:t> would wager that for many working in conservation fields, citizen science is actually more of a means of integrating the first two in order to impact the third.</a:t>
            </a:r>
          </a:p>
          <a:p>
            <a:endParaRPr lang="en-US" sz="1200" dirty="0" smtClean="0"/>
          </a:p>
        </p:txBody>
      </p:sp>
      <p:sp>
        <p:nvSpPr>
          <p:cNvPr id="4" name="Slide Number Placeholder 3"/>
          <p:cNvSpPr>
            <a:spLocks noGrp="1"/>
          </p:cNvSpPr>
          <p:nvPr>
            <p:ph type="sldNum" sz="quarter" idx="10"/>
          </p:nvPr>
        </p:nvSpPr>
        <p:spPr/>
        <p:txBody>
          <a:bodyPr/>
          <a:lstStyle/>
          <a:p>
            <a:fld id="{7AE96671-7660-CA41-969A-61958052A4E2}"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62722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work to that end...</a:t>
            </a:r>
          </a:p>
          <a:p>
            <a:pPr marL="228600" indent="-228600">
              <a:buAutoNum type="arabicPeriod"/>
            </a:pPr>
            <a:r>
              <a:rPr lang="en-US" dirty="0" smtClean="0"/>
              <a:t>New</a:t>
            </a:r>
            <a:r>
              <a:rPr lang="en-US" baseline="0" dirty="0" smtClean="0"/>
              <a:t> look for CitizenScience.org to visually reflect project diversity</a:t>
            </a:r>
          </a:p>
          <a:p>
            <a:pPr marL="228600" indent="-228600">
              <a:buAutoNum type="arabicPeriod"/>
            </a:pPr>
            <a:r>
              <a:rPr lang="en-US" baseline="0" dirty="0" smtClean="0"/>
              <a:t>Specific solicitation of resources and insights from all</a:t>
            </a:r>
            <a:endParaRPr lang="en-US" dirty="0"/>
          </a:p>
        </p:txBody>
      </p:sp>
      <p:sp>
        <p:nvSpPr>
          <p:cNvPr id="4" name="Slide Number Placeholder 3"/>
          <p:cNvSpPr>
            <a:spLocks noGrp="1"/>
          </p:cNvSpPr>
          <p:nvPr>
            <p:ph type="sldNum" sz="quarter" idx="10"/>
          </p:nvPr>
        </p:nvSpPr>
        <p:spPr/>
        <p:txBody>
          <a:bodyPr/>
          <a:lstStyle/>
          <a:p>
            <a:fld id="{7AE96671-7660-CA41-969A-61958052A4E2}"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09116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Infrastructure Coordination Roundtable, or ICR, is 1 ex of an effort to coordinate resources across online platforms. This group was first convened by CAISE in 2010 and has contributed to a variety of web development activities, most notably contributing resources to a single searchable repository as well as the development of a metadata standard on ISDO that organizes those search results. </a:t>
            </a:r>
          </a:p>
          <a:p>
            <a:endParaRPr lang="en-US" baseline="0" dirty="0" smtClean="0"/>
          </a:p>
          <a:p>
            <a:r>
              <a:rPr lang="en-US" baseline="0" dirty="0" smtClean="0"/>
              <a:t>[flip to ISDO]</a:t>
            </a:r>
          </a:p>
          <a:p>
            <a:endParaRPr lang="en-US" baseline="0" dirty="0" smtClean="0"/>
          </a:p>
          <a:p>
            <a:r>
              <a:rPr lang="en-US" baseline="0" dirty="0" smtClean="0"/>
              <a:t>Although we each have our own unique activities and priorities, we continue to talk and communicate about what we’re doing, and resources from all of these sites are available via the online collection on </a:t>
            </a:r>
            <a:r>
              <a:rPr lang="en-US" baseline="0" dirty="0" err="1" smtClean="0"/>
              <a:t>InformalScience.org</a:t>
            </a:r>
            <a:r>
              <a:rPr lang="en-US" baseline="0" dirty="0" smtClean="0"/>
              <a:t>. Worth noting that ISDO is the site that you go to to do the search, but it also contributes data—projects, research and evaluation resources. </a:t>
            </a:r>
          </a:p>
          <a:p>
            <a:endParaRPr lang="en-US" baseline="0" dirty="0" smtClean="0"/>
          </a:p>
          <a:p>
            <a:r>
              <a:rPr lang="en-US" baseline="0" dirty="0" smtClean="0"/>
              <a:t>So, how did we get here?</a:t>
            </a:r>
            <a:endParaRPr lang="en-US" dirty="0"/>
          </a:p>
        </p:txBody>
      </p:sp>
      <p:sp>
        <p:nvSpPr>
          <p:cNvPr id="4" name="Slide Number Placeholder 3"/>
          <p:cNvSpPr>
            <a:spLocks noGrp="1"/>
          </p:cNvSpPr>
          <p:nvPr>
            <p:ph type="sldNum" sz="quarter" idx="10"/>
          </p:nvPr>
        </p:nvSpPr>
        <p:spPr/>
        <p:txBody>
          <a:bodyPr/>
          <a:lstStyle/>
          <a:p>
            <a:fld id="{72FF5F98-65CB-4E74-BD4A-F3DAC86B402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38</a:t>
            </a:fld>
            <a:endParaRPr lang="en-US"/>
          </a:p>
        </p:txBody>
      </p:sp>
    </p:spTree>
    <p:extLst>
      <p:ext uri="{BB962C8B-B14F-4D97-AF65-F5344CB8AC3E}">
        <p14:creationId xmlns:p14="http://schemas.microsoft.com/office/powerpoint/2010/main" val="388932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-Challenge:</a:t>
            </a:r>
            <a:r>
              <a:rPr lang="en-US" baseline="0" dirty="0" smtClean="0"/>
              <a:t> at the time of our refunding,</a:t>
            </a:r>
            <a:r>
              <a:rPr lang="en-US" dirty="0" smtClean="0"/>
              <a:t> CAISE</a:t>
            </a:r>
            <a:r>
              <a:rPr lang="en-US" baseline="0" dirty="0" smtClean="0"/>
              <a:t> and others offering different websites working toward a common purpose. [name websites]</a:t>
            </a:r>
          </a:p>
          <a:p>
            <a:endParaRPr lang="en-US" baseline="0" dirty="0" smtClean="0"/>
          </a:p>
          <a:p>
            <a:r>
              <a:rPr lang="en-US" baseline="0" dirty="0" smtClean="0"/>
              <a:t>-Combined sites that had been in operation for several years, but building on a decade’s worth of work that went into the first version of ISDO</a:t>
            </a:r>
            <a:endParaRPr lang="en-US" dirty="0" smtClean="0"/>
          </a:p>
          <a:p>
            <a:endParaRPr lang="en-US" dirty="0" smtClean="0"/>
          </a:p>
          <a:p>
            <a:r>
              <a:rPr lang="en-US" dirty="0" smtClean="0"/>
              <a:t>-Vision:</a:t>
            </a:r>
            <a:r>
              <a:rPr lang="en-US" baseline="0" dirty="0" smtClean="0"/>
              <a:t> a single point of access for people looking to understand and interact within the ISE field</a:t>
            </a:r>
          </a:p>
          <a:p>
            <a:endParaRPr lang="en-US" baseline="0" dirty="0" smtClean="0"/>
          </a:p>
          <a:p>
            <a:r>
              <a:rPr lang="en-US" baseline="0" dirty="0" smtClean="0"/>
              <a:t>-Designed for a professional audience, adhering to CAISE’s audiences as defined by our funders at the NSF</a:t>
            </a:r>
          </a:p>
          <a:p>
            <a:endParaRPr lang="en-US" baseline="0" dirty="0" smtClean="0"/>
          </a:p>
          <a:p>
            <a:r>
              <a:rPr lang="en-US" baseline="0" dirty="0" smtClean="0"/>
              <a:t>-Site is designed to be contributed by the community—users contribute content, edit wiki articles, post news on the calendar, start and join groups, etc.</a:t>
            </a:r>
          </a:p>
          <a:p>
            <a:endParaRPr lang="en-US" baseline="0" dirty="0" smtClean="0"/>
          </a:p>
        </p:txBody>
      </p:sp>
      <p:sp>
        <p:nvSpPr>
          <p:cNvPr id="4" name="Slide Number Placeholder 3"/>
          <p:cNvSpPr>
            <a:spLocks noGrp="1"/>
          </p:cNvSpPr>
          <p:nvPr>
            <p:ph type="sldNum" sz="quarter" idx="10"/>
          </p:nvPr>
        </p:nvSpPr>
        <p:spPr/>
        <p:txBody>
          <a:bodyPr/>
          <a:lstStyle/>
          <a:p>
            <a:fld id="{72FF5F98-65CB-4E74-BD4A-F3DAC86B402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a:t>
            </a:r>
            <a:r>
              <a:rPr lang="en-US" baseline="0" dirty="0" smtClean="0"/>
              <a:t> resources: we have a growing number of resources on the site that you can use </a:t>
            </a:r>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4</a:t>
            </a:fld>
            <a:endParaRPr lang="en-US"/>
          </a:p>
        </p:txBody>
      </p:sp>
    </p:spTree>
    <p:extLst>
      <p:ext uri="{BB962C8B-B14F-4D97-AF65-F5344CB8AC3E}">
        <p14:creationId xmlns:p14="http://schemas.microsoft.com/office/powerpoint/2010/main" val="388932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6</a:t>
            </a:fld>
            <a:endParaRPr lang="en-US"/>
          </a:p>
        </p:txBody>
      </p:sp>
    </p:spTree>
    <p:extLst>
      <p:ext uri="{BB962C8B-B14F-4D97-AF65-F5344CB8AC3E}">
        <p14:creationId xmlns:p14="http://schemas.microsoft.com/office/powerpoint/2010/main" val="388932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concentrating</a:t>
            </a:r>
            <a:r>
              <a:rPr lang="en-US" baseline="0" dirty="0" smtClean="0"/>
              <a:t> on making the resources as usable and useful as possible. We are working with our evaluators at Inverness research to understand the use cases—how are people using the site? We’ve heard anecdotal evidence about building proposals, doing doctoral research, etc. but we really want to learn more. </a:t>
            </a:r>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7</a:t>
            </a:fld>
            <a:endParaRPr lang="en-US"/>
          </a:p>
        </p:txBody>
      </p:sp>
    </p:spTree>
    <p:extLst>
      <p:ext uri="{BB962C8B-B14F-4D97-AF65-F5344CB8AC3E}">
        <p14:creationId xmlns:p14="http://schemas.microsoft.com/office/powerpoint/2010/main" val="388932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16</a:t>
            </a:fld>
            <a:endParaRPr lang="en-US"/>
          </a:p>
        </p:txBody>
      </p:sp>
    </p:spTree>
    <p:extLst>
      <p:ext uri="{BB962C8B-B14F-4D97-AF65-F5344CB8AC3E}">
        <p14:creationId xmlns:p14="http://schemas.microsoft.com/office/powerpoint/2010/main" val="317972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Within the field of evaluation, there are a limited number of places evaluators can share their evaluation reports.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We are fortunate that one such resource exists in the informal learning community, </a:t>
            </a:r>
            <a:r>
              <a:rPr lang="en-US" sz="1000" kern="1200" dirty="0" err="1" smtClean="0">
                <a:solidFill>
                  <a:schemeClr val="tx1"/>
                </a:solidFill>
                <a:effectLst/>
                <a:latin typeface="+mn-lt"/>
                <a:ea typeface="+mn-ea"/>
                <a:cs typeface="+mn-cs"/>
              </a:rPr>
              <a:t>informalscience.org</a:t>
            </a:r>
            <a:r>
              <a:rPr lang="en-US" sz="10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err="1" smtClean="0">
                <a:solidFill>
                  <a:schemeClr val="tx1"/>
                </a:solidFill>
                <a:effectLst/>
                <a:latin typeface="+mn-lt"/>
                <a:ea typeface="+mn-ea"/>
                <a:cs typeface="+mn-cs"/>
              </a:rPr>
              <a:t>Informalscience.org</a:t>
            </a:r>
            <a:r>
              <a:rPr lang="en-US" sz="1000" kern="1200" dirty="0" smtClean="0">
                <a:solidFill>
                  <a:schemeClr val="tx1"/>
                </a:solidFill>
                <a:effectLst/>
                <a:latin typeface="+mn-lt"/>
                <a:ea typeface="+mn-ea"/>
                <a:cs typeface="+mn-cs"/>
              </a:rPr>
              <a:t> provides evaluators access to a rich collection of reports they can use to inform their practice and learn about a wide variety of designs, methods, and measures used in evaluating informal education projects.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The Building Informal Science Education (BISE) project set out to being to answer this question.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AC7F4B2-596C-A74C-84DA-91386D036186}" type="slidenum">
              <a:rPr lang="en-US" smtClean="0"/>
              <a:t>17</a:t>
            </a:fld>
            <a:endParaRPr lang="en-US"/>
          </a:p>
        </p:txBody>
      </p:sp>
    </p:spTree>
    <p:extLst>
      <p:ext uri="{BB962C8B-B14F-4D97-AF65-F5344CB8AC3E}">
        <p14:creationId xmlns:p14="http://schemas.microsoft.com/office/powerpoint/2010/main" val="303592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Reviewed </a:t>
            </a:r>
          </a:p>
          <a:p>
            <a:pPr marL="628650" lvl="1" indent="-171450">
              <a:buFont typeface="Arial"/>
              <a:buChar char="•"/>
            </a:pPr>
            <a:r>
              <a:rPr lang="en-US" dirty="0" smtClean="0"/>
              <a:t>Evaluation reporting literature</a:t>
            </a:r>
          </a:p>
          <a:p>
            <a:pPr marL="171450" indent="-171450">
              <a:buFont typeface="Arial"/>
              <a:buChar char="•"/>
            </a:pPr>
            <a:r>
              <a:rPr lang="en-US" sz="1200" kern="1200" dirty="0" smtClean="0">
                <a:solidFill>
                  <a:schemeClr val="tx1"/>
                </a:solidFill>
                <a:effectLst/>
                <a:latin typeface="+mn-lt"/>
                <a:ea typeface="+mn-ea"/>
                <a:cs typeface="+mn-cs"/>
              </a:rPr>
              <a:t>We looked to the Center for Advancement of Informal Science Education (CAISE) Portfolio Inquiry Group’s codebook, which was developed to analyze publicly available NSF informal science education (ISE) award data </a:t>
            </a:r>
          </a:p>
          <a:p>
            <a:pPr marL="171450" indent="-171450">
              <a:buFont typeface="Arial"/>
              <a:buChar char="•"/>
            </a:pPr>
            <a:r>
              <a:rPr lang="en-US" sz="1200" kern="1200" dirty="0" smtClean="0">
                <a:solidFill>
                  <a:schemeClr val="tx1"/>
                </a:solidFill>
                <a:effectLst/>
                <a:latin typeface="+mn-lt"/>
                <a:ea typeface="+mn-ea"/>
                <a:cs typeface="+mn-cs"/>
              </a:rPr>
              <a:t>We referred to the categories used in the NSF ISE Online Project Monitoring System’s (OPMS) Baseline Survey, which NSF principal investigators complete annually about their project and related evaluation activities. </a:t>
            </a:r>
          </a:p>
          <a:p>
            <a:pPr marL="0" indent="0">
              <a:buNone/>
            </a:pPr>
            <a:endParaRPr lang="en-US" dirty="0" smtClean="0"/>
          </a:p>
          <a:p>
            <a:pPr marL="0" indent="0">
              <a:buNone/>
            </a:pPr>
            <a:r>
              <a:rPr lang="en-US" dirty="0" smtClean="0"/>
              <a:t>Preliminary coding to identify emergent codes</a:t>
            </a:r>
          </a:p>
          <a:p>
            <a:pPr marL="0" indent="0">
              <a:buNone/>
            </a:pPr>
            <a:endParaRPr lang="en-US" dirty="0" smtClean="0"/>
          </a:p>
          <a:p>
            <a:pPr marL="0" indent="0">
              <a:buNone/>
            </a:pPr>
            <a:r>
              <a:rPr lang="en-US" dirty="0" smtClean="0"/>
              <a:t>Feedback during the 2011 Visitor Studies Association conference</a:t>
            </a:r>
          </a:p>
          <a:p>
            <a:pPr marL="0" indent="0">
              <a:buNone/>
            </a:pPr>
            <a:endParaRPr lang="en-US" dirty="0" smtClean="0"/>
          </a:p>
          <a:p>
            <a:pPr marL="0" indent="0">
              <a:buNone/>
            </a:pPr>
            <a:r>
              <a:rPr lang="en-US" dirty="0" smtClean="0"/>
              <a:t>Input from synthesis authors</a:t>
            </a:r>
          </a:p>
          <a:p>
            <a:pPr marL="0" indent="0">
              <a:buNone/>
            </a:pPr>
            <a:endParaRPr lang="en-US" dirty="0" smtClean="0"/>
          </a:p>
          <a:p>
            <a:pPr marL="0" indent="0">
              <a:buNone/>
            </a:pPr>
            <a:r>
              <a:rPr lang="en-US" dirty="0" smtClean="0"/>
              <a:t>Refinement during the coding process</a:t>
            </a:r>
            <a:endParaRPr lang="en-US" dirty="0"/>
          </a:p>
        </p:txBody>
      </p:sp>
      <p:sp>
        <p:nvSpPr>
          <p:cNvPr id="4" name="Slide Number Placeholder 3"/>
          <p:cNvSpPr>
            <a:spLocks noGrp="1"/>
          </p:cNvSpPr>
          <p:nvPr>
            <p:ph type="sldNum" sz="quarter" idx="10"/>
          </p:nvPr>
        </p:nvSpPr>
        <p:spPr/>
        <p:txBody>
          <a:bodyPr/>
          <a:lstStyle/>
          <a:p>
            <a:fld id="{2C7F559F-97D3-FC4E-9A12-16625464A9D1}" type="slidenum">
              <a:rPr lang="en-US" smtClean="0"/>
              <a:t>19</a:t>
            </a:fld>
            <a:endParaRPr lang="en-US"/>
          </a:p>
        </p:txBody>
      </p:sp>
    </p:spTree>
    <p:extLst>
      <p:ext uri="{BB962C8B-B14F-4D97-AF65-F5344CB8AC3E}">
        <p14:creationId xmlns:p14="http://schemas.microsoft.com/office/powerpoint/2010/main" val="96673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529412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3359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954299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019851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1785AB1-1FD6-B546-8FD3-09A85D822AFD}" type="datetime1">
              <a:rPr lang="en-US" smtClean="0">
                <a:solidFill>
                  <a:prstClr val="black">
                    <a:tint val="75000"/>
                  </a:prstClr>
                </a:solidFill>
                <a:latin typeface="Calibri"/>
              </a:rPr>
              <a:pPr>
                <a:defRPr/>
              </a:pPr>
              <a:t>10/22/14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0F363CD1-8270-7A42-B237-6A826E01ADFD}"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220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26945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553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891386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10/22/14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024300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10/22/14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54158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10/22/14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82181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21198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0344730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emf"/><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fld id="{6BFECD78-3C8E-49F2-8FAB-59489D168ABB}" type="datetimeFigureOut">
              <a:rPr lang="en-US" smtClean="0"/>
              <a:t>10/22/14</a:t>
            </a:fld>
            <a:endParaRPr lang="en-US"/>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34454427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457154"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defRPr/>
            </a:pPr>
            <a:fld id="{5D949A1C-854A-9949-8444-E4430B809884}" type="datetime1">
              <a:rPr lang="en-US" smtClean="0">
                <a:solidFill>
                  <a:prstClr val="black">
                    <a:tint val="75000"/>
                  </a:prstClr>
                </a:solidFill>
                <a:latin typeface="Arial" charset="0"/>
                <a:ea typeface="ＭＳ Ｐゴシック" charset="-128"/>
                <a:cs typeface="ＭＳ Ｐゴシック" charset="-128"/>
              </a:rPr>
              <a:pPr defTabSz="457200" fontAlgn="base">
                <a:spcBef>
                  <a:spcPct val="0"/>
                </a:spcBef>
                <a:spcAft>
                  <a:spcPct val="0"/>
                </a:spcAft>
                <a:defRPr/>
              </a:pPr>
              <a:t>10/22/14</a:t>
            </a:fld>
            <a:endParaRPr lang="en-US">
              <a:solidFill>
                <a:prstClr val="black">
                  <a:tint val="75000"/>
                </a:prstClr>
              </a:solidFill>
              <a:latin typeface="Arial" charset="0"/>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defRPr/>
            </a:pPr>
            <a:endParaRPr lang="en-US">
              <a:solidFill>
                <a:prstClr val="black">
                  <a:tint val="75000"/>
                </a:prstClr>
              </a:solidFill>
              <a:latin typeface="Arial" charset="0"/>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defRPr/>
            </a:pPr>
            <a:fld id="{BC140AD6-7403-104A-8607-00C32D821F7E}" type="slidenum">
              <a:rPr lang="en-US" smtClean="0">
                <a:solidFill>
                  <a:prstClr val="black">
                    <a:tint val="75000"/>
                  </a:prstClr>
                </a:solidFill>
                <a:latin typeface="Arial" charset="0"/>
                <a:ea typeface="ＭＳ Ｐゴシック" charset="-128"/>
                <a:cs typeface="ＭＳ Ｐゴシック" charset="-128"/>
              </a:rPr>
              <a:pPr defTabSz="457200" fontAlgn="base">
                <a:spcBef>
                  <a:spcPct val="0"/>
                </a:spcBef>
                <a:spcAft>
                  <a:spcPct val="0"/>
                </a:spcAft>
                <a:defRPr/>
              </a:pPr>
              <a:t>‹#›</a:t>
            </a:fld>
            <a:endParaRPr lang="en-US">
              <a:solidFill>
                <a:prstClr val="black">
                  <a:tint val="75000"/>
                </a:prstClr>
              </a:solidFill>
              <a:latin typeface="Arial" charset="0"/>
              <a:ea typeface="ＭＳ Ｐゴシック" charset="-128"/>
              <a:cs typeface="ＭＳ Ｐゴシック" charset="-128"/>
            </a:endParaRPr>
          </a:p>
        </p:txBody>
      </p:sp>
      <p:sp>
        <p:nvSpPr>
          <p:cNvPr id="7" name="Rectangle 6"/>
          <p:cNvSpPr/>
          <p:nvPr userDrawn="1"/>
        </p:nvSpPr>
        <p:spPr>
          <a:xfrm>
            <a:off x="0" y="6361113"/>
            <a:ext cx="9144000" cy="496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pic>
        <p:nvPicPr>
          <p:cNvPr id="10" name="Picture 21" descr="CL_logo_RGB_inv.emf"/>
          <p:cNvPicPr>
            <a:picLocks noChangeAspect="1"/>
          </p:cNvPicPr>
          <p:nvPr userDrawn="1"/>
        </p:nvPicPr>
        <p:blipFill>
          <a:blip r:embed="rId4"/>
          <a:srcRect/>
          <a:stretch>
            <a:fillRect/>
          </a:stretch>
        </p:blipFill>
        <p:spPr bwMode="auto">
          <a:xfrm>
            <a:off x="3315493" y="6477000"/>
            <a:ext cx="2513013" cy="282575"/>
          </a:xfrm>
          <a:prstGeom prst="rect">
            <a:avLst/>
          </a:prstGeom>
          <a:noFill/>
          <a:ln w="9525">
            <a:noFill/>
            <a:miter lim="800000"/>
            <a:headEnd/>
            <a:tailEnd/>
          </a:ln>
        </p:spPr>
      </p:pic>
    </p:spTree>
    <p:extLst>
      <p:ext uri="{BB962C8B-B14F-4D97-AF65-F5344CB8AC3E}">
        <p14:creationId xmlns:p14="http://schemas.microsoft.com/office/powerpoint/2010/main" val="2526516041"/>
      </p:ext>
    </p:extLst>
  </p:cSld>
  <p:clrMap bg1="lt1" tx1="dk1" bg2="lt2" tx2="dk2" accent1="accent1" accent2="accent2" accent3="accent3" accent4="accent4" accent5="accent5" accent6="accent6" hlink="hlink" folHlink="folHlink"/>
  <p:sldLayoutIdLst>
    <p:sldLayoutId id="2147483823" r:id="rId1"/>
    <p:sldLayoutId id="214748382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 Id="rId3"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tif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png"/><Relationship Id="rId13" Type="http://schemas.openxmlformats.org/officeDocument/2006/relationships/image" Target="../media/image37.jpeg"/><Relationship Id="rId14" Type="http://schemas.openxmlformats.org/officeDocument/2006/relationships/image" Target="../media/image38.jpeg"/><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 Id="rId3"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meetingprojec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573" y="4227534"/>
            <a:ext cx="6852533" cy="1749199"/>
          </a:xfrm>
          <a:prstGeom prst="rect">
            <a:avLst/>
          </a:prstGeom>
        </p:spPr>
      </p:pic>
      <p:sp>
        <p:nvSpPr>
          <p:cNvPr id="8" name="TextBox 7"/>
          <p:cNvSpPr txBox="1"/>
          <p:nvPr/>
        </p:nvSpPr>
        <p:spPr>
          <a:xfrm>
            <a:off x="762000" y="370227"/>
            <a:ext cx="7772400" cy="3489896"/>
          </a:xfrm>
          <a:prstGeom prst="rect">
            <a:avLst/>
          </a:prstGeom>
          <a:noFill/>
        </p:spPr>
        <p:txBody>
          <a:bodyPr wrap="square" lIns="91430" tIns="45716" rIns="91430" bIns="45716" rtlCol="0">
            <a:spAutoFit/>
          </a:bodyPr>
          <a:lstStyle/>
          <a:p>
            <a:pPr algn="ctr"/>
            <a:r>
              <a:rPr lang="en-US" sz="2800" b="1" dirty="0">
                <a:solidFill>
                  <a:schemeClr val="tx2">
                    <a:lumMod val="50000"/>
                  </a:schemeClr>
                </a:solidFill>
                <a:latin typeface="Trebuchet MS"/>
                <a:cs typeface="Trebuchet MS"/>
              </a:rPr>
              <a:t>Online Infrastructure for the Informal Science Education Field</a:t>
            </a:r>
          </a:p>
          <a:p>
            <a:pPr algn="ctr"/>
            <a:endParaRPr lang="en-US" dirty="0">
              <a:solidFill>
                <a:schemeClr val="tx2">
                  <a:lumMod val="50000"/>
                </a:schemeClr>
              </a:solidFill>
              <a:latin typeface="Trebuchet MS"/>
              <a:cs typeface="Trebuchet MS"/>
            </a:endParaRPr>
          </a:p>
          <a:p>
            <a:pPr algn="ctr"/>
            <a:r>
              <a:rPr lang="en-US" dirty="0" smtClean="0">
                <a:solidFill>
                  <a:schemeClr val="tx2">
                    <a:lumMod val="50000"/>
                  </a:schemeClr>
                </a:solidFill>
                <a:latin typeface="Trebuchet MS"/>
                <a:cs typeface="Trebuchet MS"/>
              </a:rPr>
              <a:t>October 19</a:t>
            </a:r>
            <a:r>
              <a:rPr lang="en-US" baseline="30000" dirty="0" smtClean="0">
                <a:solidFill>
                  <a:schemeClr val="tx2">
                    <a:lumMod val="50000"/>
                  </a:schemeClr>
                </a:solidFill>
                <a:latin typeface="Trebuchet MS"/>
                <a:cs typeface="Trebuchet MS"/>
              </a:rPr>
              <a:t>th</a:t>
            </a:r>
            <a:r>
              <a:rPr lang="en-US" dirty="0" smtClean="0">
                <a:solidFill>
                  <a:schemeClr val="tx2">
                    <a:lumMod val="50000"/>
                  </a:schemeClr>
                </a:solidFill>
                <a:latin typeface="Trebuchet MS"/>
                <a:cs typeface="Trebuchet MS"/>
              </a:rPr>
              <a:t>, 2014</a:t>
            </a:r>
          </a:p>
          <a:p>
            <a:pPr algn="ctr"/>
            <a:endParaRPr lang="en-US" dirty="0">
              <a:solidFill>
                <a:schemeClr val="tx2">
                  <a:lumMod val="50000"/>
                </a:schemeClr>
              </a:solidFill>
              <a:latin typeface="Trebuchet MS"/>
              <a:cs typeface="Trebuchet MS"/>
            </a:endParaRPr>
          </a:p>
          <a:p>
            <a:pPr algn="ctr"/>
            <a:r>
              <a:rPr lang="en-US" b="1" dirty="0" smtClean="0">
                <a:solidFill>
                  <a:schemeClr val="tx2">
                    <a:lumMod val="50000"/>
                  </a:schemeClr>
                </a:solidFill>
                <a:latin typeface="Trebuchet MS"/>
                <a:cs typeface="Trebuchet MS"/>
              </a:rPr>
              <a:t>Presenters</a:t>
            </a:r>
            <a:r>
              <a:rPr lang="en-US" dirty="0" smtClean="0">
                <a:solidFill>
                  <a:schemeClr val="tx2">
                    <a:lumMod val="50000"/>
                  </a:schemeClr>
                </a:solidFill>
                <a:latin typeface="Trebuchet MS"/>
                <a:cs typeface="Trebuchet MS"/>
              </a:rPr>
              <a:t>:</a:t>
            </a:r>
          </a:p>
          <a:p>
            <a:pPr algn="ctr"/>
            <a:endParaRPr lang="en-US" dirty="0">
              <a:solidFill>
                <a:schemeClr val="tx2">
                  <a:lumMod val="50000"/>
                </a:schemeClr>
              </a:solidFill>
              <a:latin typeface="Trebuchet MS"/>
              <a:cs typeface="Trebuchet MS"/>
            </a:endParaRPr>
          </a:p>
          <a:p>
            <a:pPr algn="ctr"/>
            <a:r>
              <a:rPr lang="en-US" dirty="0" smtClean="0">
                <a:solidFill>
                  <a:schemeClr val="tx2">
                    <a:lumMod val="50000"/>
                  </a:schemeClr>
                </a:solidFill>
                <a:latin typeface="Trebuchet MS"/>
                <a:cs typeface="Trebuchet MS"/>
              </a:rPr>
              <a:t>Kalie Sacco, CAISE</a:t>
            </a:r>
          </a:p>
          <a:p>
            <a:pPr algn="ctr"/>
            <a:r>
              <a:rPr lang="en-US" dirty="0" smtClean="0">
                <a:solidFill>
                  <a:schemeClr val="tx2">
                    <a:lumMod val="50000"/>
                  </a:schemeClr>
                </a:solidFill>
                <a:latin typeface="Trebuchet MS"/>
                <a:cs typeface="Trebuchet MS"/>
              </a:rPr>
              <a:t>Bronwyn Bevan, Exploratorium</a:t>
            </a:r>
          </a:p>
          <a:p>
            <a:pPr algn="ctr"/>
            <a:r>
              <a:rPr lang="en-US" dirty="0" smtClean="0">
                <a:solidFill>
                  <a:schemeClr val="tx2">
                    <a:lumMod val="50000"/>
                  </a:schemeClr>
                </a:solidFill>
                <a:latin typeface="Trebuchet MS"/>
                <a:cs typeface="Trebuchet MS"/>
              </a:rPr>
              <a:t>Sarah Cohn, Science Museum of Minnesota</a:t>
            </a:r>
          </a:p>
          <a:p>
            <a:pPr algn="ctr"/>
            <a:r>
              <a:rPr lang="en-US" dirty="0" smtClean="0">
                <a:solidFill>
                  <a:schemeClr val="tx2">
                    <a:lumMod val="50000"/>
                  </a:schemeClr>
                </a:solidFill>
                <a:latin typeface="Trebuchet MS"/>
                <a:cs typeface="Trebuchet MS"/>
              </a:rPr>
              <a:t>Jennifer Shirk, Cornell University</a:t>
            </a:r>
          </a:p>
        </p:txBody>
      </p:sp>
      <p:sp>
        <p:nvSpPr>
          <p:cNvPr id="10" name="TextBox 9"/>
          <p:cNvSpPr txBox="1"/>
          <p:nvPr/>
        </p:nvSpPr>
        <p:spPr>
          <a:xfrm>
            <a:off x="3581400" y="6248400"/>
            <a:ext cx="5105400" cy="338554"/>
          </a:xfrm>
          <a:prstGeom prst="rect">
            <a:avLst/>
          </a:prstGeom>
          <a:noFill/>
        </p:spPr>
        <p:txBody>
          <a:bodyPr wrap="square" lIns="91430" tIns="45716" rIns="91430" bIns="45716" rtlCol="0">
            <a:spAutoFit/>
          </a:bodyPr>
          <a:lstStyle/>
          <a:p>
            <a:pPr algn="r"/>
            <a:r>
              <a:rPr lang="en-US" sz="800" i="1" dirty="0">
                <a:solidFill>
                  <a:srgbClr val="10253F"/>
                </a:solidFill>
                <a:latin typeface="Trebuchet MS"/>
                <a:cs typeface="Trebuchet MS"/>
              </a:rPr>
              <a:t>Images courtesy of ISE PI Meeting 2012 attendees</a:t>
            </a:r>
          </a:p>
          <a:p>
            <a:pPr algn="r"/>
            <a:r>
              <a:rPr lang="en-US" sz="800" i="1" dirty="0">
                <a:solidFill>
                  <a:srgbClr val="10253F"/>
                </a:solidFill>
                <a:latin typeface="Trebuchet MS"/>
                <a:cs typeface="Trebuchet MS"/>
              </a:rPr>
              <a:t>From left to right: Geoffrey Haines-Stiles; </a:t>
            </a:r>
            <a:r>
              <a:rPr lang="en-US" sz="800" i="1" dirty="0" err="1">
                <a:solidFill>
                  <a:srgbClr val="10253F"/>
                </a:solidFill>
                <a:latin typeface="Trebuchet MS"/>
                <a:cs typeface="Trebuchet MS"/>
              </a:rPr>
              <a:t>Mohini</a:t>
            </a:r>
            <a:r>
              <a:rPr lang="en-US" sz="800" i="1" dirty="0">
                <a:solidFill>
                  <a:srgbClr val="10253F"/>
                </a:solidFill>
                <a:latin typeface="Trebuchet MS"/>
                <a:cs typeface="Trebuchet MS"/>
              </a:rPr>
              <a:t> Patel </a:t>
            </a:r>
            <a:r>
              <a:rPr lang="en-US" sz="800" i="1" dirty="0" err="1">
                <a:solidFill>
                  <a:srgbClr val="10253F"/>
                </a:solidFill>
                <a:latin typeface="Trebuchet MS"/>
                <a:cs typeface="Trebuchet MS"/>
              </a:rPr>
              <a:t>Glanz</a:t>
            </a:r>
            <a:r>
              <a:rPr lang="en-US" sz="800" i="1" dirty="0">
                <a:solidFill>
                  <a:srgbClr val="10253F"/>
                </a:solidFill>
                <a:latin typeface="Trebuchet MS"/>
                <a:cs typeface="Trebuchet MS"/>
              </a:rPr>
              <a:t>, NWABR; Scot </a:t>
            </a:r>
            <a:r>
              <a:rPr lang="en-US" sz="800" i="1" dirty="0" err="1">
                <a:solidFill>
                  <a:srgbClr val="10253F"/>
                </a:solidFill>
                <a:latin typeface="Trebuchet MS"/>
                <a:cs typeface="Trebuchet MS"/>
              </a:rPr>
              <a:t>Osterweil</a:t>
            </a:r>
            <a:r>
              <a:rPr lang="en-US" sz="800" i="1" dirty="0">
                <a:solidFill>
                  <a:srgbClr val="10253F"/>
                </a:solidFill>
                <a:latin typeface="Trebuchet MS"/>
                <a:cs typeface="Trebuchet MS"/>
              </a:rPr>
              <a:t>; April </a:t>
            </a:r>
            <a:r>
              <a:rPr lang="en-US" sz="800" i="1" dirty="0" err="1">
                <a:solidFill>
                  <a:srgbClr val="10253F"/>
                </a:solidFill>
                <a:latin typeface="Trebuchet MS"/>
                <a:cs typeface="Trebuchet MS"/>
              </a:rPr>
              <a:t>Luehmann</a:t>
            </a:r>
            <a:endParaRPr lang="en-US" sz="800" i="1" dirty="0">
              <a:solidFill>
                <a:srgbClr val="10253F"/>
              </a:solidFill>
              <a:latin typeface="Trebuchet MS"/>
              <a:cs typeface="Trebuchet MS"/>
            </a:endParaRPr>
          </a:p>
        </p:txBody>
      </p:sp>
    </p:spTree>
    <p:extLst>
      <p:ext uri="{BB962C8B-B14F-4D97-AF65-F5344CB8AC3E}">
        <p14:creationId xmlns:p14="http://schemas.microsoft.com/office/powerpoint/2010/main" val="31246776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exploratorium.edu/sites/default/files/logo_100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85"/>
          <a:stretch/>
        </p:blipFill>
        <p:spPr bwMode="auto">
          <a:xfrm>
            <a:off x="7768335" y="6082186"/>
            <a:ext cx="1353296" cy="3789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 y="6461163"/>
            <a:ext cx="9269014" cy="415813"/>
          </a:xfrm>
          <a:prstGeom prst="rect">
            <a:avLst/>
          </a:prstGeom>
          <a:solidFill>
            <a:srgbClr val="000000"/>
          </a:solidFill>
          <a:ln w="19050">
            <a:noFill/>
          </a:ln>
        </p:spPr>
        <p:style>
          <a:lnRef idx="1">
            <a:schemeClr val="accent1"/>
          </a:lnRef>
          <a:fillRef idx="0">
            <a:schemeClr val="accent1"/>
          </a:fillRef>
          <a:effectRef idx="0">
            <a:schemeClr val="accent1"/>
          </a:effectRef>
          <a:fontRef idx="minor">
            <a:schemeClr val="tx1"/>
          </a:fontRef>
        </p:style>
        <p:txBody>
          <a:bodyPr lIns="64291" tIns="32146" rIns="64291" bIns="32146" rtlCol="0" anchor="ctr"/>
          <a:lstStyle/>
          <a:p>
            <a:pPr lvl="0" algn="ctr">
              <a:buClrTx/>
            </a:pPr>
            <a:endParaRPr lang="en-US" dirty="0" smtClean="0">
              <a:solidFill>
                <a:srgbClr val="FFFFFF"/>
              </a:solidFill>
            </a:endParaRPr>
          </a:p>
        </p:txBody>
      </p:sp>
      <p:pic>
        <p:nvPicPr>
          <p:cNvPr id="6" name="Picture 5" descr="brief.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31705" cy="6876976"/>
          </a:xfrm>
          <a:prstGeom prst="rect">
            <a:avLst/>
          </a:prstGeom>
        </p:spPr>
      </p:pic>
    </p:spTree>
    <p:extLst>
      <p:ext uri="{BB962C8B-B14F-4D97-AF65-F5344CB8AC3E}">
        <p14:creationId xmlns:p14="http://schemas.microsoft.com/office/powerpoint/2010/main" val="217407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exploratorium.edu/sites/default/files/logo_100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85"/>
          <a:stretch/>
        </p:blipFill>
        <p:spPr bwMode="auto">
          <a:xfrm>
            <a:off x="7768335" y="6082186"/>
            <a:ext cx="1353296" cy="3789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 y="6461163"/>
            <a:ext cx="9269014" cy="415813"/>
          </a:xfrm>
          <a:prstGeom prst="rect">
            <a:avLst/>
          </a:prstGeom>
          <a:solidFill>
            <a:srgbClr val="000000"/>
          </a:solidFill>
          <a:ln w="19050">
            <a:noFill/>
          </a:ln>
        </p:spPr>
        <p:style>
          <a:lnRef idx="1">
            <a:schemeClr val="accent1"/>
          </a:lnRef>
          <a:fillRef idx="0">
            <a:schemeClr val="accent1"/>
          </a:fillRef>
          <a:effectRef idx="0">
            <a:schemeClr val="accent1"/>
          </a:effectRef>
          <a:fontRef idx="minor">
            <a:schemeClr val="tx1"/>
          </a:fontRef>
        </p:style>
        <p:txBody>
          <a:bodyPr lIns="64291" tIns="32146" rIns="64291" bIns="32146" rtlCol="0" anchor="ctr"/>
          <a:lstStyle/>
          <a:p>
            <a:pPr lvl="0" algn="ctr">
              <a:buClrTx/>
            </a:pPr>
            <a:endParaRPr lang="en-US" dirty="0" smtClean="0">
              <a:solidFill>
                <a:srgbClr val="FFFFFF"/>
              </a:solidFill>
            </a:endParaRPr>
          </a:p>
        </p:txBody>
      </p:sp>
      <p:pic>
        <p:nvPicPr>
          <p:cNvPr id="6" name="Picture 5" descr="results_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137083" cy="7386003"/>
          </a:xfrm>
          <a:prstGeom prst="rect">
            <a:avLst/>
          </a:prstGeom>
        </p:spPr>
      </p:pic>
    </p:spTree>
    <p:extLst>
      <p:ext uri="{BB962C8B-B14F-4D97-AF65-F5344CB8AC3E}">
        <p14:creationId xmlns:p14="http://schemas.microsoft.com/office/powerpoint/2010/main" val="107431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2547"/>
            <a:ext cx="7772400" cy="1470025"/>
          </a:xfrm>
        </p:spPr>
        <p:txBody>
          <a:bodyPr/>
          <a:lstStyle/>
          <a:p>
            <a:r>
              <a:rPr lang="en-US" b="1" dirty="0" smtClean="0"/>
              <a:t>Uses of Research</a:t>
            </a:r>
            <a:endParaRPr lang="en-US" b="1" dirty="0"/>
          </a:p>
        </p:txBody>
      </p:sp>
      <p:sp>
        <p:nvSpPr>
          <p:cNvPr id="3" name="Title 1"/>
          <p:cNvSpPr txBox="1">
            <a:spLocks/>
          </p:cNvSpPr>
          <p:nvPr/>
        </p:nvSpPr>
        <p:spPr>
          <a:xfrm>
            <a:off x="2250230" y="2069462"/>
            <a:ext cx="5886501" cy="4042105"/>
          </a:xfrm>
          <a:prstGeom prst="rect">
            <a:avLst/>
          </a:prstGeom>
        </p:spPr>
        <p:txBody>
          <a:bodyPr vert="horz" lIns="91435" tIns="45718" rIns="91435" bIns="45718" rtlCol="0" anchor="ctr">
            <a:normAutofit fontScale="92500" lnSpcReduction="20000"/>
          </a:bodyPr>
          <a:lstStyle>
            <a:lvl1pPr algn="ctr" defTabSz="650230" rtl="0" eaLnBrk="1" latinLnBrk="0" hangingPunct="1">
              <a:spcBef>
                <a:spcPct val="0"/>
              </a:spcBef>
              <a:buNone/>
              <a:defRPr sz="6300" kern="1200">
                <a:solidFill>
                  <a:schemeClr val="tx1"/>
                </a:solidFill>
                <a:latin typeface="+mj-lt"/>
                <a:ea typeface="+mj-ea"/>
                <a:cs typeface="+mj-cs"/>
              </a:defRPr>
            </a:lvl1pPr>
          </a:lstStyle>
          <a:p>
            <a:pPr marL="602732" indent="-602732" algn="l">
              <a:buFont typeface="Arial"/>
              <a:buChar char="•"/>
            </a:pPr>
            <a:r>
              <a:rPr lang="en-US" dirty="0" smtClean="0"/>
              <a:t>Instrumental</a:t>
            </a:r>
          </a:p>
          <a:p>
            <a:pPr marL="602732" indent="-602732" algn="l">
              <a:buFont typeface="Arial"/>
              <a:buChar char="•"/>
            </a:pPr>
            <a:r>
              <a:rPr lang="en-US" dirty="0" smtClean="0"/>
              <a:t>Tactical</a:t>
            </a:r>
          </a:p>
          <a:p>
            <a:pPr marL="602732" indent="-602732" algn="l">
              <a:buFont typeface="Arial"/>
              <a:buChar char="•"/>
            </a:pPr>
            <a:r>
              <a:rPr lang="en-US" dirty="0" smtClean="0"/>
              <a:t>Conceptual</a:t>
            </a:r>
          </a:p>
          <a:p>
            <a:pPr marL="602732" indent="-602732" algn="l">
              <a:buFont typeface="Arial"/>
              <a:buChar char="•"/>
            </a:pPr>
            <a:r>
              <a:rPr lang="en-US" dirty="0" smtClean="0"/>
              <a:t>Imposed</a:t>
            </a:r>
          </a:p>
          <a:p>
            <a:pPr algn="l"/>
            <a:endParaRPr lang="en-US" dirty="0" smtClean="0"/>
          </a:p>
          <a:p>
            <a:pPr algn="r"/>
            <a:r>
              <a:rPr lang="en-US" sz="2500" dirty="0"/>
              <a:t>(</a:t>
            </a:r>
            <a:r>
              <a:rPr lang="en-US" sz="2500" dirty="0" err="1"/>
              <a:t>WTGrantF</a:t>
            </a:r>
            <a:r>
              <a:rPr lang="en-US" sz="2500" dirty="0"/>
              <a:t>, 2012, Weiss et al)</a:t>
            </a:r>
            <a:endParaRPr lang="en-US" sz="3400" dirty="0"/>
          </a:p>
          <a:p>
            <a:pPr marL="602732" indent="-602732" algn="l">
              <a:buFont typeface="Arial"/>
              <a:buChar char="•"/>
            </a:pPr>
            <a:endParaRPr lang="en-US" dirty="0"/>
          </a:p>
        </p:txBody>
      </p:sp>
      <p:pic>
        <p:nvPicPr>
          <p:cNvPr id="4" name="Picture 3" descr="http://www.exploratorium.edu/sites/default/files/logo_100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85"/>
          <a:stretch/>
        </p:blipFill>
        <p:spPr bwMode="auto">
          <a:xfrm>
            <a:off x="7768335" y="6082186"/>
            <a:ext cx="1353296" cy="3789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 y="6461163"/>
            <a:ext cx="9269014" cy="415813"/>
          </a:xfrm>
          <a:prstGeom prst="rect">
            <a:avLst/>
          </a:prstGeom>
          <a:solidFill>
            <a:srgbClr val="000000"/>
          </a:solidFill>
          <a:ln w="19050">
            <a:noFill/>
          </a:ln>
        </p:spPr>
        <p:style>
          <a:lnRef idx="1">
            <a:schemeClr val="accent1"/>
          </a:lnRef>
          <a:fillRef idx="0">
            <a:schemeClr val="accent1"/>
          </a:fillRef>
          <a:effectRef idx="0">
            <a:schemeClr val="accent1"/>
          </a:effectRef>
          <a:fontRef idx="minor">
            <a:schemeClr val="tx1"/>
          </a:fontRef>
        </p:style>
        <p:txBody>
          <a:bodyPr lIns="64291" tIns="32146" rIns="64291" bIns="32146" rtlCol="0" anchor="ctr"/>
          <a:lstStyle/>
          <a:p>
            <a:pPr lvl="0" algn="ctr">
              <a:buClrTx/>
            </a:pPr>
            <a:endParaRPr lang="en-US" dirty="0" smtClean="0">
              <a:solidFill>
                <a:srgbClr val="FFFFFF"/>
              </a:solidFill>
            </a:endParaRPr>
          </a:p>
        </p:txBody>
      </p:sp>
    </p:spTree>
    <p:extLst>
      <p:ext uri="{BB962C8B-B14F-4D97-AF65-F5344CB8AC3E}">
        <p14:creationId xmlns:p14="http://schemas.microsoft.com/office/powerpoint/2010/main" val="4213382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936"/>
            <a:ext cx="7772400" cy="1470025"/>
          </a:xfrm>
        </p:spPr>
        <p:txBody>
          <a:bodyPr/>
          <a:lstStyle/>
          <a:p>
            <a:r>
              <a:rPr lang="en-US" b="1" dirty="0" smtClean="0"/>
              <a:t>Connected Collections</a:t>
            </a:r>
            <a:endParaRPr lang="en-US" b="1" dirty="0"/>
          </a:p>
        </p:txBody>
      </p:sp>
      <p:sp>
        <p:nvSpPr>
          <p:cNvPr id="4" name="Rectangle 3"/>
          <p:cNvSpPr/>
          <p:nvPr/>
        </p:nvSpPr>
        <p:spPr>
          <a:xfrm>
            <a:off x="685800" y="2018045"/>
            <a:ext cx="8154591" cy="4025140"/>
          </a:xfrm>
          <a:prstGeom prst="rect">
            <a:avLst/>
          </a:prstGeom>
        </p:spPr>
        <p:txBody>
          <a:bodyPr wrap="square" lIns="64291" tIns="32146" rIns="64291" bIns="32146">
            <a:spAutoFit/>
          </a:bodyPr>
          <a:lstStyle/>
          <a:p>
            <a:pPr marL="482186" indent="-482186">
              <a:spcAft>
                <a:spcPts val="844"/>
              </a:spcAft>
              <a:buFont typeface="Arial"/>
              <a:buChar char="•"/>
            </a:pPr>
            <a:r>
              <a:rPr lang="en-US" sz="3400" dirty="0">
                <a:latin typeface="Calibri"/>
                <a:cs typeface="Calibri"/>
              </a:rPr>
              <a:t>Overview of the Topic</a:t>
            </a:r>
          </a:p>
          <a:p>
            <a:pPr marL="482186" indent="-482186">
              <a:spcAft>
                <a:spcPts val="844"/>
              </a:spcAft>
              <a:buFont typeface="Arial"/>
              <a:buChar char="•"/>
            </a:pPr>
            <a:r>
              <a:rPr lang="en-US" sz="3400" dirty="0">
                <a:latin typeface="Calibri"/>
                <a:cs typeface="Calibri"/>
              </a:rPr>
              <a:t>Abstracts of 4-5 Related Briefs and How Connected</a:t>
            </a:r>
          </a:p>
          <a:p>
            <a:pPr marL="482186" indent="-482186">
              <a:spcAft>
                <a:spcPts val="844"/>
              </a:spcAft>
              <a:buFont typeface="Arial"/>
              <a:buChar char="•"/>
            </a:pPr>
            <a:r>
              <a:rPr lang="en-US" sz="3400" dirty="0">
                <a:latin typeface="Calibri"/>
                <a:cs typeface="Calibri"/>
              </a:rPr>
              <a:t>Key Questions, Tensions, Ideas</a:t>
            </a:r>
          </a:p>
          <a:p>
            <a:pPr marL="482186" indent="-482186">
              <a:spcAft>
                <a:spcPts val="844"/>
              </a:spcAft>
              <a:buFont typeface="Arial"/>
              <a:buChar char="•"/>
            </a:pPr>
            <a:r>
              <a:rPr lang="en-US" sz="3400" dirty="0">
                <a:latin typeface="Calibri"/>
                <a:cs typeface="Calibri"/>
              </a:rPr>
              <a:t>How To Use Collection in Staff Reflective Discussions/PD (sequencing of ideas, question prompts, discussion protocols)</a:t>
            </a:r>
          </a:p>
        </p:txBody>
      </p:sp>
      <p:pic>
        <p:nvPicPr>
          <p:cNvPr id="5" name="Picture 4" descr="http://www.exploratorium.edu/sites/default/files/logo_100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85"/>
          <a:stretch/>
        </p:blipFill>
        <p:spPr bwMode="auto">
          <a:xfrm>
            <a:off x="7768335" y="6082186"/>
            <a:ext cx="1353296" cy="3789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 y="6461163"/>
            <a:ext cx="9269014" cy="415813"/>
          </a:xfrm>
          <a:prstGeom prst="rect">
            <a:avLst/>
          </a:prstGeom>
          <a:solidFill>
            <a:srgbClr val="000000"/>
          </a:solidFill>
          <a:ln w="19050">
            <a:noFill/>
          </a:ln>
        </p:spPr>
        <p:style>
          <a:lnRef idx="1">
            <a:schemeClr val="accent1"/>
          </a:lnRef>
          <a:fillRef idx="0">
            <a:schemeClr val="accent1"/>
          </a:fillRef>
          <a:effectRef idx="0">
            <a:schemeClr val="accent1"/>
          </a:effectRef>
          <a:fontRef idx="minor">
            <a:schemeClr val="tx1"/>
          </a:fontRef>
        </p:style>
        <p:txBody>
          <a:bodyPr lIns="64291" tIns="32146" rIns="64291" bIns="32146" rtlCol="0" anchor="ctr"/>
          <a:lstStyle/>
          <a:p>
            <a:pPr lvl="0" algn="ctr">
              <a:buClrTx/>
            </a:pPr>
            <a:endParaRPr lang="en-US" dirty="0" smtClean="0">
              <a:solidFill>
                <a:srgbClr val="FFFFFF"/>
              </a:solidFill>
            </a:endParaRPr>
          </a:p>
        </p:txBody>
      </p:sp>
    </p:spTree>
    <p:extLst>
      <p:ext uri="{BB962C8B-B14F-4D97-AF65-F5344CB8AC3E}">
        <p14:creationId xmlns:p14="http://schemas.microsoft.com/office/powerpoint/2010/main" val="210319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306021"/>
            <a:ext cx="8154591" cy="2986395"/>
          </a:xfrm>
          <a:prstGeom prst="rect">
            <a:avLst/>
          </a:prstGeom>
        </p:spPr>
        <p:txBody>
          <a:bodyPr wrap="square" lIns="64291" tIns="32146" rIns="64291" bIns="32146">
            <a:spAutoFit/>
          </a:bodyPr>
          <a:lstStyle/>
          <a:p>
            <a:pPr marL="482186" indent="-482186">
              <a:spcAft>
                <a:spcPts val="844"/>
              </a:spcAft>
              <a:buFont typeface="Arial"/>
              <a:buChar char="•"/>
            </a:pPr>
            <a:r>
              <a:rPr lang="en-US" sz="3400" dirty="0">
                <a:latin typeface="Calibri"/>
                <a:cs typeface="Calibri"/>
              </a:rPr>
              <a:t>STEM Practices &amp; Learning</a:t>
            </a:r>
          </a:p>
          <a:p>
            <a:pPr marL="482186" indent="-482186">
              <a:spcAft>
                <a:spcPts val="844"/>
              </a:spcAft>
              <a:buFont typeface="Arial"/>
              <a:buChar char="•"/>
            </a:pPr>
            <a:r>
              <a:rPr lang="en-US" sz="3400" dirty="0">
                <a:latin typeface="Calibri"/>
                <a:cs typeface="Calibri"/>
              </a:rPr>
              <a:t>Culture / Sociocultural Perspectives</a:t>
            </a:r>
          </a:p>
          <a:p>
            <a:pPr marL="482186" indent="-482186">
              <a:spcAft>
                <a:spcPts val="844"/>
              </a:spcAft>
              <a:buFont typeface="Arial"/>
              <a:buChar char="•"/>
            </a:pPr>
            <a:r>
              <a:rPr lang="en-US" sz="3400" dirty="0">
                <a:latin typeface="Calibri"/>
                <a:cs typeface="Calibri"/>
              </a:rPr>
              <a:t>Discourse &amp; Learning</a:t>
            </a:r>
          </a:p>
          <a:p>
            <a:pPr marL="482186" indent="-482186">
              <a:spcAft>
                <a:spcPts val="844"/>
              </a:spcAft>
              <a:buFont typeface="Arial"/>
              <a:buChar char="•"/>
            </a:pPr>
            <a:r>
              <a:rPr lang="en-US" sz="3400" dirty="0">
                <a:latin typeface="Calibri"/>
                <a:cs typeface="Calibri"/>
              </a:rPr>
              <a:t>Interest and identity development across everyday experiences</a:t>
            </a:r>
          </a:p>
        </p:txBody>
      </p:sp>
      <p:pic>
        <p:nvPicPr>
          <p:cNvPr id="5" name="Picture 4" descr="http://www.exploratorium.edu/sites/default/files/logo_100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85"/>
          <a:stretch/>
        </p:blipFill>
        <p:spPr bwMode="auto">
          <a:xfrm>
            <a:off x="7768335" y="6082186"/>
            <a:ext cx="1353296" cy="3789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 y="6461163"/>
            <a:ext cx="9269014" cy="415813"/>
          </a:xfrm>
          <a:prstGeom prst="rect">
            <a:avLst/>
          </a:prstGeom>
          <a:solidFill>
            <a:srgbClr val="000000"/>
          </a:solidFill>
          <a:ln w="19050">
            <a:noFill/>
          </a:ln>
        </p:spPr>
        <p:style>
          <a:lnRef idx="1">
            <a:schemeClr val="accent1"/>
          </a:lnRef>
          <a:fillRef idx="0">
            <a:schemeClr val="accent1"/>
          </a:fillRef>
          <a:effectRef idx="0">
            <a:schemeClr val="accent1"/>
          </a:effectRef>
          <a:fontRef idx="minor">
            <a:schemeClr val="tx1"/>
          </a:fontRef>
        </p:style>
        <p:txBody>
          <a:bodyPr lIns="64291" tIns="32146" rIns="64291" bIns="32146" rtlCol="0" anchor="ctr"/>
          <a:lstStyle/>
          <a:p>
            <a:pPr lvl="0" algn="ctr">
              <a:buClrTx/>
            </a:pPr>
            <a:endParaRPr lang="en-US" dirty="0" smtClean="0">
              <a:solidFill>
                <a:srgbClr val="FFFFFF"/>
              </a:solidFill>
            </a:endParaRPr>
          </a:p>
        </p:txBody>
      </p:sp>
      <p:sp>
        <p:nvSpPr>
          <p:cNvPr id="7" name="Title 1"/>
          <p:cNvSpPr txBox="1">
            <a:spLocks/>
          </p:cNvSpPr>
          <p:nvPr/>
        </p:nvSpPr>
        <p:spPr>
          <a:xfrm>
            <a:off x="685800" y="27936"/>
            <a:ext cx="7772400" cy="1470025"/>
          </a:xfrm>
          <a:prstGeom prst="rect">
            <a:avLst/>
          </a:prstGeom>
        </p:spPr>
        <p:txBody>
          <a:bodyPr vert="horz" lIns="91435" tIns="45718" rIns="91435" bIns="45718" rtlCol="0" anchor="ctr">
            <a:normAutofit/>
          </a:bodyPr>
          <a:lstStyle>
            <a:lvl1pPr algn="ctr" defTabSz="650230" rtl="0" eaLnBrk="1" latinLnBrk="0" hangingPunct="1">
              <a:spcBef>
                <a:spcPct val="0"/>
              </a:spcBef>
              <a:buNone/>
              <a:defRPr sz="6300" kern="1200">
                <a:solidFill>
                  <a:schemeClr val="tx1"/>
                </a:solidFill>
                <a:latin typeface="+mj-lt"/>
                <a:ea typeface="+mj-ea"/>
                <a:cs typeface="+mj-cs"/>
              </a:defRPr>
            </a:lvl1pPr>
          </a:lstStyle>
          <a:p>
            <a:r>
              <a:rPr lang="en-US" b="1" smtClean="0"/>
              <a:t>Connected Collections</a:t>
            </a:r>
            <a:endParaRPr lang="en-US" b="1" dirty="0"/>
          </a:p>
        </p:txBody>
      </p:sp>
    </p:spTree>
    <p:extLst>
      <p:ext uri="{BB962C8B-B14F-4D97-AF65-F5344CB8AC3E}">
        <p14:creationId xmlns:p14="http://schemas.microsoft.com/office/powerpoint/2010/main" val="29583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306021"/>
            <a:ext cx="8154591" cy="2250616"/>
          </a:xfrm>
          <a:prstGeom prst="rect">
            <a:avLst/>
          </a:prstGeom>
        </p:spPr>
        <p:txBody>
          <a:bodyPr wrap="square" lIns="64291" tIns="32146" rIns="64291" bIns="32146">
            <a:spAutoFit/>
          </a:bodyPr>
          <a:lstStyle/>
          <a:p>
            <a:pPr marL="482186" indent="-482186">
              <a:spcAft>
                <a:spcPts val="844"/>
              </a:spcAft>
              <a:buFont typeface="Arial"/>
              <a:buChar char="•"/>
            </a:pPr>
            <a:r>
              <a:rPr lang="en-US" sz="3400" dirty="0">
                <a:latin typeface="Calibri"/>
                <a:cs typeface="Calibri"/>
              </a:rPr>
              <a:t>Is professional reflection an interest, and could these resources be useful?</a:t>
            </a:r>
          </a:p>
          <a:p>
            <a:pPr marL="482186" indent="-482186">
              <a:spcAft>
                <a:spcPts val="844"/>
              </a:spcAft>
              <a:buFont typeface="Arial"/>
              <a:buChar char="•"/>
            </a:pPr>
            <a:r>
              <a:rPr lang="en-US" sz="3400" dirty="0">
                <a:latin typeface="Calibri"/>
                <a:cs typeface="Calibri"/>
              </a:rPr>
              <a:t>Why do you or would you want to access research results?</a:t>
            </a:r>
          </a:p>
        </p:txBody>
      </p:sp>
      <p:pic>
        <p:nvPicPr>
          <p:cNvPr id="5" name="Picture 4" descr="http://www.exploratorium.edu/sites/default/files/logo_100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85"/>
          <a:stretch/>
        </p:blipFill>
        <p:spPr bwMode="auto">
          <a:xfrm>
            <a:off x="7768335" y="6082186"/>
            <a:ext cx="1353296" cy="3789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 y="6461163"/>
            <a:ext cx="9269014" cy="415813"/>
          </a:xfrm>
          <a:prstGeom prst="rect">
            <a:avLst/>
          </a:prstGeom>
          <a:solidFill>
            <a:srgbClr val="000000"/>
          </a:solidFill>
          <a:ln w="19050">
            <a:noFill/>
          </a:ln>
        </p:spPr>
        <p:style>
          <a:lnRef idx="1">
            <a:schemeClr val="accent1"/>
          </a:lnRef>
          <a:fillRef idx="0">
            <a:schemeClr val="accent1"/>
          </a:fillRef>
          <a:effectRef idx="0">
            <a:schemeClr val="accent1"/>
          </a:effectRef>
          <a:fontRef idx="minor">
            <a:schemeClr val="tx1"/>
          </a:fontRef>
        </p:style>
        <p:txBody>
          <a:bodyPr lIns="64291" tIns="32146" rIns="64291" bIns="32146" rtlCol="0" anchor="ctr"/>
          <a:lstStyle/>
          <a:p>
            <a:pPr lvl="0" algn="ctr">
              <a:buClrTx/>
            </a:pPr>
            <a:endParaRPr lang="en-US" dirty="0" smtClean="0">
              <a:solidFill>
                <a:srgbClr val="FFFFFF"/>
              </a:solidFill>
            </a:endParaRPr>
          </a:p>
        </p:txBody>
      </p:sp>
      <p:sp>
        <p:nvSpPr>
          <p:cNvPr id="7" name="Title 1"/>
          <p:cNvSpPr txBox="1">
            <a:spLocks/>
          </p:cNvSpPr>
          <p:nvPr/>
        </p:nvSpPr>
        <p:spPr>
          <a:xfrm>
            <a:off x="685800" y="27936"/>
            <a:ext cx="7772400" cy="1470025"/>
          </a:xfrm>
          <a:prstGeom prst="rect">
            <a:avLst/>
          </a:prstGeom>
        </p:spPr>
        <p:txBody>
          <a:bodyPr vert="horz" lIns="91435" tIns="45718" rIns="91435" bIns="45718" rtlCol="0" anchor="ctr">
            <a:normAutofit/>
          </a:bodyPr>
          <a:lstStyle>
            <a:lvl1pPr algn="ctr" defTabSz="650230" rtl="0" eaLnBrk="1" latinLnBrk="0" hangingPunct="1">
              <a:spcBef>
                <a:spcPct val="0"/>
              </a:spcBef>
              <a:buNone/>
              <a:defRPr sz="6300" kern="1200">
                <a:solidFill>
                  <a:schemeClr val="tx1"/>
                </a:solidFill>
                <a:latin typeface="+mj-lt"/>
                <a:ea typeface="+mj-ea"/>
                <a:cs typeface="+mj-cs"/>
              </a:defRPr>
            </a:lvl1pPr>
          </a:lstStyle>
          <a:p>
            <a:r>
              <a:rPr lang="en-US" b="1" dirty="0" smtClean="0"/>
              <a:t>Questions</a:t>
            </a:r>
            <a:endParaRPr lang="en-US" b="1" dirty="0"/>
          </a:p>
        </p:txBody>
      </p:sp>
    </p:spTree>
    <p:extLst>
      <p:ext uri="{BB962C8B-B14F-4D97-AF65-F5344CB8AC3E}">
        <p14:creationId xmlns:p14="http://schemas.microsoft.com/office/powerpoint/2010/main" val="231065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885" y="894836"/>
            <a:ext cx="8735141" cy="1934000"/>
          </a:xfrm>
        </p:spPr>
        <p:txBody>
          <a:bodyPr>
            <a:noAutofit/>
          </a:bodyPr>
          <a:lstStyle/>
          <a:p>
            <a:pPr>
              <a:lnSpc>
                <a:spcPct val="110000"/>
              </a:lnSpc>
            </a:pPr>
            <a:r>
              <a:rPr lang="en-US" sz="4600" b="1" cap="all" dirty="0"/>
              <a:t>The Building Informal Science Education (BISE) Project</a:t>
            </a:r>
          </a:p>
        </p:txBody>
      </p:sp>
      <p:sp>
        <p:nvSpPr>
          <p:cNvPr id="4" name="Title 1"/>
          <p:cNvSpPr txBox="1">
            <a:spLocks/>
          </p:cNvSpPr>
          <p:nvPr/>
        </p:nvSpPr>
        <p:spPr>
          <a:xfrm>
            <a:off x="230885" y="3151541"/>
            <a:ext cx="8735141" cy="1934000"/>
          </a:xfrm>
          <a:prstGeom prst="rect">
            <a:avLst/>
          </a:prstGeom>
        </p:spPr>
        <p:txBody>
          <a:bodyPr vert="horz" lIns="91430" tIns="45716" rIns="91430" bIns="45716"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110000"/>
              </a:lnSpc>
            </a:pPr>
            <a:r>
              <a:rPr lang="en-US" sz="3200" cap="all" dirty="0">
                <a:solidFill>
                  <a:schemeClr val="tx2">
                    <a:lumMod val="75000"/>
                  </a:schemeClr>
                </a:solidFill>
              </a:rPr>
              <a:t>University of Pittsburgh </a:t>
            </a:r>
            <a:br>
              <a:rPr lang="en-US" sz="3200" cap="all" dirty="0">
                <a:solidFill>
                  <a:schemeClr val="tx2">
                    <a:lumMod val="75000"/>
                  </a:schemeClr>
                </a:solidFill>
              </a:rPr>
            </a:br>
            <a:r>
              <a:rPr lang="en-US" sz="3200" cap="all" dirty="0">
                <a:solidFill>
                  <a:schemeClr val="tx2">
                    <a:lumMod val="75000"/>
                  </a:schemeClr>
                </a:solidFill>
              </a:rPr>
              <a:t>Science Museum of Minnesota </a:t>
            </a:r>
          </a:p>
          <a:p>
            <a:pPr algn="r">
              <a:lnSpc>
                <a:spcPct val="110000"/>
              </a:lnSpc>
            </a:pPr>
            <a:r>
              <a:rPr lang="en-US" sz="3200" cap="all" dirty="0">
                <a:solidFill>
                  <a:schemeClr val="tx2">
                    <a:lumMod val="75000"/>
                  </a:schemeClr>
                </a:solidFill>
              </a:rPr>
              <a:t>Visitor Studies Association</a:t>
            </a:r>
          </a:p>
        </p:txBody>
      </p:sp>
      <p:pic>
        <p:nvPicPr>
          <p:cNvPr id="5" name="Picture 4" descr="NSF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5" y="4945651"/>
            <a:ext cx="1625230" cy="1635021"/>
          </a:xfrm>
          <a:prstGeom prst="rect">
            <a:avLst/>
          </a:prstGeom>
        </p:spPr>
      </p:pic>
    </p:spTree>
    <p:extLst>
      <p:ext uri="{BB962C8B-B14F-4D97-AF65-F5344CB8AC3E}">
        <p14:creationId xmlns:p14="http://schemas.microsoft.com/office/powerpoint/2010/main" val="35553520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7676"/>
            <a:ext cx="9144000" cy="4590325"/>
          </a:xfrm>
          <a:prstGeom prst="rect">
            <a:avLst/>
          </a:prstGeom>
        </p:spPr>
      </p:pic>
      <p:sp>
        <p:nvSpPr>
          <p:cNvPr id="3" name="TextBox 2"/>
          <p:cNvSpPr txBox="1"/>
          <p:nvPr/>
        </p:nvSpPr>
        <p:spPr>
          <a:xfrm>
            <a:off x="-1500751" y="2290009"/>
            <a:ext cx="184663" cy="373659"/>
          </a:xfrm>
          <a:prstGeom prst="rect">
            <a:avLst/>
          </a:prstGeom>
          <a:noFill/>
        </p:spPr>
        <p:txBody>
          <a:bodyPr wrap="none" lIns="91430" tIns="45716" rIns="91430" bIns="45716" rtlCol="0">
            <a:spAutoFit/>
          </a:bodyPr>
          <a:lstStyle/>
          <a:p>
            <a:endParaRPr lang="en-US" dirty="0"/>
          </a:p>
        </p:txBody>
      </p:sp>
      <p:sp>
        <p:nvSpPr>
          <p:cNvPr id="4" name="Rectangle 3"/>
          <p:cNvSpPr/>
          <p:nvPr/>
        </p:nvSpPr>
        <p:spPr>
          <a:xfrm>
            <a:off x="43293" y="323352"/>
            <a:ext cx="9100709" cy="1519390"/>
          </a:xfrm>
          <a:prstGeom prst="rect">
            <a:avLst/>
          </a:prstGeom>
        </p:spPr>
        <p:txBody>
          <a:bodyPr wrap="square" lIns="91430" tIns="45716" rIns="91430" bIns="45716">
            <a:spAutoFit/>
          </a:bodyPr>
          <a:lstStyle/>
          <a:p>
            <a:pPr algn="ctr">
              <a:lnSpc>
                <a:spcPct val="120000"/>
              </a:lnSpc>
            </a:pPr>
            <a:r>
              <a:rPr lang="en-US" sz="2600" dirty="0"/>
              <a:t>In what ways might we use a collection of evaluation reports to generate useful new knowledge about the field of informal science education? </a:t>
            </a:r>
          </a:p>
        </p:txBody>
      </p:sp>
    </p:spTree>
    <p:extLst>
      <p:ext uri="{BB962C8B-B14F-4D97-AF65-F5344CB8AC3E}">
        <p14:creationId xmlns:p14="http://schemas.microsoft.com/office/powerpoint/2010/main" val="18359732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 Answer Our Question</a:t>
            </a:r>
            <a:endParaRPr lang="en-US" b="1" dirty="0"/>
          </a:p>
        </p:txBody>
      </p:sp>
      <p:sp>
        <p:nvSpPr>
          <p:cNvPr id="3" name="Content Placeholder 2"/>
          <p:cNvSpPr>
            <a:spLocks noGrp="1"/>
          </p:cNvSpPr>
          <p:nvPr>
            <p:ph idx="1"/>
          </p:nvPr>
        </p:nvSpPr>
        <p:spPr/>
        <p:txBody>
          <a:bodyPr/>
          <a:lstStyle/>
          <a:p>
            <a:r>
              <a:rPr lang="en-US" dirty="0" smtClean="0"/>
              <a:t>Developed a coding framework</a:t>
            </a:r>
          </a:p>
          <a:p>
            <a:endParaRPr lang="en-US" dirty="0" smtClean="0"/>
          </a:p>
          <a:p>
            <a:r>
              <a:rPr lang="en-US" dirty="0" smtClean="0"/>
              <a:t>Applied coding framework to 521 reports posted to </a:t>
            </a:r>
            <a:r>
              <a:rPr lang="en-US" dirty="0" err="1" smtClean="0"/>
              <a:t>informalscience.org</a:t>
            </a:r>
            <a:r>
              <a:rPr lang="en-US" dirty="0"/>
              <a:t> </a:t>
            </a:r>
            <a:r>
              <a:rPr lang="en-US" dirty="0" smtClean="0"/>
              <a:t>through May 2013</a:t>
            </a:r>
          </a:p>
          <a:p>
            <a:endParaRPr lang="en-US" dirty="0" smtClean="0"/>
          </a:p>
          <a:p>
            <a:r>
              <a:rPr lang="en-US" dirty="0" smtClean="0"/>
              <a:t>Authors conducted syntheses based on the coded reports</a:t>
            </a:r>
            <a:endParaRPr lang="en-US" dirty="0"/>
          </a:p>
        </p:txBody>
      </p:sp>
    </p:spTree>
    <p:extLst>
      <p:ext uri="{BB962C8B-B14F-4D97-AF65-F5344CB8AC3E}">
        <p14:creationId xmlns:p14="http://schemas.microsoft.com/office/powerpoint/2010/main" val="241257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SE Coding Frameworkim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45"/>
            <a:ext cx="9331594" cy="7210777"/>
          </a:xfrm>
          <a:prstGeom prst="rect">
            <a:avLst/>
          </a:prstGeom>
          <a:ln>
            <a:solidFill>
              <a:srgbClr val="000000"/>
            </a:solidFill>
          </a:ln>
        </p:spPr>
      </p:pic>
    </p:spTree>
    <p:extLst>
      <p:ext uri="{BB962C8B-B14F-4D97-AF65-F5344CB8AC3E}">
        <p14:creationId xmlns:p14="http://schemas.microsoft.com/office/powerpoint/2010/main" val="1032276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447800" y="2041453"/>
            <a:ext cx="6400800" cy="3962400"/>
          </a:xfrm>
          <a:prstGeom prst="rect">
            <a:avLst/>
          </a:prstGeom>
        </p:spPr>
      </p:pic>
      <p:sp>
        <p:nvSpPr>
          <p:cNvPr id="4" name="TextBox 3"/>
          <p:cNvSpPr txBox="1"/>
          <p:nvPr/>
        </p:nvSpPr>
        <p:spPr>
          <a:xfrm>
            <a:off x="3810001" y="6350043"/>
            <a:ext cx="5181600" cy="265451"/>
          </a:xfrm>
          <a:prstGeom prst="rect">
            <a:avLst/>
          </a:prstGeom>
          <a:noFill/>
        </p:spPr>
        <p:txBody>
          <a:bodyPr wrap="square" lIns="91430" tIns="45716" rIns="91430" bIns="45716" rtlCol="0">
            <a:spAutoFit/>
          </a:bodyPr>
          <a:lstStyle/>
          <a:p>
            <a:pPr algn="r"/>
            <a:r>
              <a:rPr lang="en-US" sz="1100" i="1" dirty="0">
                <a:solidFill>
                  <a:schemeClr val="tx2">
                    <a:lumMod val="50000"/>
                  </a:schemeClr>
                </a:solidFill>
                <a:cs typeface="Trebuchet MS"/>
              </a:rPr>
              <a:t>Image conceptualized by ICR member Tina Phillips of </a:t>
            </a:r>
            <a:r>
              <a:rPr lang="en-US" sz="1100" i="1" dirty="0" err="1">
                <a:solidFill>
                  <a:schemeClr val="tx2">
                    <a:lumMod val="50000"/>
                  </a:schemeClr>
                </a:solidFill>
                <a:cs typeface="Trebuchet MS"/>
              </a:rPr>
              <a:t>citizenscience.org</a:t>
            </a:r>
            <a:endParaRPr lang="en-US" sz="1100" i="1" dirty="0">
              <a:solidFill>
                <a:schemeClr val="tx2">
                  <a:lumMod val="50000"/>
                </a:schemeClr>
              </a:solidFill>
              <a:cs typeface="Trebuchet MS"/>
            </a:endParaRPr>
          </a:p>
        </p:txBody>
      </p:sp>
      <p:sp>
        <p:nvSpPr>
          <p:cNvPr id="8" name="TextBox 7"/>
          <p:cNvSpPr txBox="1"/>
          <p:nvPr/>
        </p:nvSpPr>
        <p:spPr>
          <a:xfrm>
            <a:off x="762000" y="972438"/>
            <a:ext cx="7772400" cy="523220"/>
          </a:xfrm>
          <a:prstGeom prst="rect">
            <a:avLst/>
          </a:prstGeom>
          <a:noFill/>
        </p:spPr>
        <p:txBody>
          <a:bodyPr wrap="square" lIns="91430" tIns="45716" rIns="91430" bIns="45716" rtlCol="0">
            <a:spAutoFit/>
          </a:bodyPr>
          <a:lstStyle/>
          <a:p>
            <a:pPr algn="ctr"/>
            <a:r>
              <a:rPr lang="en-US" sz="2800" b="1" dirty="0">
                <a:solidFill>
                  <a:schemeClr val="tx2">
                    <a:lumMod val="50000"/>
                  </a:schemeClr>
                </a:solidFill>
                <a:cs typeface="Trebuchet MS"/>
              </a:rPr>
              <a:t>The Infrastructure Coordination Roundtable (ICR)</a:t>
            </a:r>
          </a:p>
        </p:txBody>
      </p:sp>
      <p:pic>
        <p:nvPicPr>
          <p:cNvPr id="9" name="Picture 8" descr="Screenshot 2014-04-04 12.34.1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26686"/>
            <a:ext cx="7544324" cy="495334"/>
          </a:xfrm>
          <a:prstGeom prst="rect">
            <a:avLst/>
          </a:prstGeom>
        </p:spPr>
      </p:pic>
    </p:spTree>
    <p:extLst>
      <p:ext uri="{BB962C8B-B14F-4D97-AF65-F5344CB8AC3E}">
        <p14:creationId xmlns:p14="http://schemas.microsoft.com/office/powerpoint/2010/main" val="33789092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v.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184" y="1356408"/>
            <a:ext cx="7027556" cy="5270667"/>
          </a:xfrm>
          <a:prstGeom prst="rect">
            <a:avLst/>
          </a:prstGeom>
          <a:ln>
            <a:solidFill>
              <a:srgbClr val="000000"/>
            </a:solidFill>
          </a:ln>
        </p:spPr>
      </p:pic>
      <p:sp>
        <p:nvSpPr>
          <p:cNvPr id="2" name="Title 1"/>
          <p:cNvSpPr>
            <a:spLocks noGrp="1"/>
          </p:cNvSpPr>
          <p:nvPr>
            <p:ph type="title"/>
          </p:nvPr>
        </p:nvSpPr>
        <p:spPr>
          <a:xfrm>
            <a:off x="3" y="24469"/>
            <a:ext cx="9143999" cy="1143000"/>
          </a:xfrm>
        </p:spPr>
        <p:txBody>
          <a:bodyPr>
            <a:normAutofit/>
          </a:bodyPr>
          <a:lstStyle/>
          <a:p>
            <a:r>
              <a:rPr lang="en-US" sz="4000" b="1" cap="all" dirty="0"/>
              <a:t>Excel File &amp; </a:t>
            </a:r>
            <a:r>
              <a:rPr lang="en-US" sz="4000" b="1" cap="all" dirty="0" err="1"/>
              <a:t>Nvivo</a:t>
            </a:r>
            <a:r>
              <a:rPr lang="en-US" sz="4000" b="1" cap="all" dirty="0"/>
              <a:t> Database</a:t>
            </a:r>
          </a:p>
        </p:txBody>
      </p:sp>
    </p:spTree>
    <p:extLst>
      <p:ext uri="{BB962C8B-B14F-4D97-AF65-F5344CB8AC3E}">
        <p14:creationId xmlns:p14="http://schemas.microsoft.com/office/powerpoint/2010/main" val="22997353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Synthesis Papers</a:t>
            </a:r>
            <a:endParaRPr lang="en-US" b="1" cap="all" dirty="0"/>
          </a:p>
        </p:txBody>
      </p:sp>
      <p:sp>
        <p:nvSpPr>
          <p:cNvPr id="3" name="TextBox 2"/>
          <p:cNvSpPr txBox="1"/>
          <p:nvPr/>
        </p:nvSpPr>
        <p:spPr>
          <a:xfrm>
            <a:off x="457200" y="1417641"/>
            <a:ext cx="8229600" cy="4431983"/>
          </a:xfrm>
          <a:prstGeom prst="rect">
            <a:avLst/>
          </a:prstGeom>
          <a:noFill/>
        </p:spPr>
        <p:txBody>
          <a:bodyPr wrap="square" lIns="91430" tIns="45716" rIns="91430" bIns="45716" rtlCol="0">
            <a:spAutoFit/>
          </a:bodyPr>
          <a:lstStyle/>
          <a:p>
            <a:pPr marL="0" lvl="1"/>
            <a:r>
              <a:rPr lang="en-US" sz="2400" dirty="0"/>
              <a:t>Across the website-related reports in the BISE database, what was the range of evaluation focus areas? </a:t>
            </a:r>
          </a:p>
          <a:p>
            <a:pPr marL="0" lvl="1"/>
            <a:endParaRPr lang="en-US" sz="2400" dirty="0"/>
          </a:p>
          <a:p>
            <a:pPr marL="0" lvl="1"/>
            <a:r>
              <a:rPr lang="en-US" sz="2400" dirty="0"/>
              <a:t>What recommendations and advice are provided through summative evaluations of exhibitions? </a:t>
            </a:r>
          </a:p>
          <a:p>
            <a:pPr marL="0" lvl="1"/>
            <a:endParaRPr lang="en-US" sz="2400" dirty="0"/>
          </a:p>
          <a:p>
            <a:pPr marL="0" lvl="1"/>
            <a:r>
              <a:rPr lang="en-US" sz="2400" dirty="0"/>
              <a:t>Museums are increasingly engaging with their communities in understanding and addressing the complex questions of our society. How is this effort manifested in museum practice, and what is the impact of this work? </a:t>
            </a:r>
          </a:p>
          <a:p>
            <a:pPr marL="0" lvl="1"/>
            <a:endParaRPr lang="en-US" sz="2400" dirty="0"/>
          </a:p>
          <a:p>
            <a:pPr marL="0" lvl="1"/>
            <a:endParaRPr lang="en-US" dirty="0"/>
          </a:p>
        </p:txBody>
      </p:sp>
    </p:spTree>
    <p:extLst>
      <p:ext uri="{BB962C8B-B14F-4D97-AF65-F5344CB8AC3E}">
        <p14:creationId xmlns:p14="http://schemas.microsoft.com/office/powerpoint/2010/main" val="15964685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s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24" y="0"/>
            <a:ext cx="9796021" cy="6858000"/>
          </a:xfrm>
          <a:prstGeom prst="rect">
            <a:avLst/>
          </a:prstGeom>
          <a:ln>
            <a:solidFill>
              <a:srgbClr val="000000"/>
            </a:solidFill>
          </a:ln>
        </p:spPr>
      </p:pic>
    </p:spTree>
    <p:extLst>
      <p:ext uri="{BB962C8B-B14F-4D97-AF65-F5344CB8AC3E}">
        <p14:creationId xmlns:p14="http://schemas.microsoft.com/office/powerpoint/2010/main" val="39927238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BISE Blog</a:t>
            </a:r>
            <a:endParaRPr lang="en-US" dirty="0"/>
          </a:p>
        </p:txBody>
      </p:sp>
      <p:pic>
        <p:nvPicPr>
          <p:cNvPr id="5" name="Picture 4" descr="blo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348"/>
            <a:ext cx="9144000" cy="7026349"/>
          </a:xfrm>
          <a:prstGeom prst="rect">
            <a:avLst/>
          </a:prstGeom>
          <a:ln>
            <a:solidFill>
              <a:srgbClr val="000000"/>
            </a:solidFill>
          </a:ln>
        </p:spPr>
      </p:pic>
      <p:cxnSp>
        <p:nvCxnSpPr>
          <p:cNvPr id="8" name="Straight Arrow Connector 7"/>
          <p:cNvCxnSpPr/>
          <p:nvPr/>
        </p:nvCxnSpPr>
        <p:spPr>
          <a:xfrm>
            <a:off x="4675418" y="6234983"/>
            <a:ext cx="1462271" cy="307900"/>
          </a:xfrm>
          <a:prstGeom prst="straightConnector1">
            <a:avLst/>
          </a:prstGeom>
          <a:ln w="762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137688" y="461852"/>
            <a:ext cx="731135" cy="654288"/>
          </a:xfrm>
          <a:prstGeom prst="straightConnector1">
            <a:avLst/>
          </a:prstGeom>
          <a:ln w="762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9026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7188" y="1039164"/>
            <a:ext cx="3641246" cy="1150816"/>
          </a:xfrm>
          <a:solidFill>
            <a:schemeClr val="bg1"/>
          </a:solidFill>
        </p:spPr>
        <p:txBody>
          <a:bodyPr>
            <a:noAutofit/>
          </a:bodyPr>
          <a:lstStyle/>
          <a:p>
            <a:r>
              <a:rPr lang="en-US" sz="4000" b="1" cap="all" dirty="0"/>
              <a:t>ADDITIONAL DELIVERABLES</a:t>
            </a:r>
          </a:p>
        </p:txBody>
      </p:sp>
      <p:pic>
        <p:nvPicPr>
          <p:cNvPr id="7" name="Picture 6" descr="Endnote.tiff"/>
          <p:cNvPicPr>
            <a:picLocks noChangeAspect="1"/>
          </p:cNvPicPr>
          <p:nvPr/>
        </p:nvPicPr>
        <p:blipFill rotWithShape="1">
          <a:blip r:embed="rId3">
            <a:extLst>
              <a:ext uri="{28A0092B-C50C-407E-A947-70E740481C1C}">
                <a14:useLocalDpi xmlns:a14="http://schemas.microsoft.com/office/drawing/2010/main" val="0"/>
              </a:ext>
            </a:extLst>
          </a:blip>
          <a:srcRect t="2743"/>
          <a:stretch/>
        </p:blipFill>
        <p:spPr>
          <a:xfrm>
            <a:off x="4546396" y="3355634"/>
            <a:ext cx="4597605" cy="3502366"/>
          </a:xfrm>
          <a:prstGeom prst="rect">
            <a:avLst/>
          </a:prstGeom>
          <a:ln>
            <a:solidFill>
              <a:srgbClr val="000000"/>
            </a:solidFill>
          </a:ln>
        </p:spPr>
      </p:pic>
      <p:pic>
        <p:nvPicPr>
          <p:cNvPr id="8" name="Picture 7" descr="poster.tiff"/>
          <p:cNvPicPr>
            <a:picLocks noChangeAspect="1"/>
          </p:cNvPicPr>
          <p:nvPr/>
        </p:nvPicPr>
        <p:blipFill rotWithShape="1">
          <a:blip r:embed="rId4">
            <a:extLst>
              <a:ext uri="{28A0092B-C50C-407E-A947-70E740481C1C}">
                <a14:useLocalDpi xmlns:a14="http://schemas.microsoft.com/office/drawing/2010/main" val="0"/>
              </a:ext>
            </a:extLst>
          </a:blip>
          <a:srcRect l="1893"/>
          <a:stretch/>
        </p:blipFill>
        <p:spPr>
          <a:xfrm>
            <a:off x="-152767" y="3663534"/>
            <a:ext cx="4699163" cy="2947617"/>
          </a:xfrm>
          <a:prstGeom prst="rect">
            <a:avLst/>
          </a:prstGeom>
          <a:ln>
            <a:solidFill>
              <a:srgbClr val="000000"/>
            </a:solidFill>
          </a:ln>
        </p:spPr>
      </p:pic>
      <p:pic>
        <p:nvPicPr>
          <p:cNvPr id="9" name="Picture 8" descr="exce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 y="0"/>
            <a:ext cx="4549997" cy="3198476"/>
          </a:xfrm>
          <a:prstGeom prst="rect">
            <a:avLst/>
          </a:prstGeom>
          <a:ln>
            <a:solidFill>
              <a:schemeClr val="tx1"/>
            </a:solidFill>
          </a:ln>
        </p:spPr>
      </p:pic>
    </p:spTree>
    <p:extLst>
      <p:ext uri="{BB962C8B-B14F-4D97-AF65-F5344CB8AC3E}">
        <p14:creationId xmlns:p14="http://schemas.microsoft.com/office/powerpoint/2010/main" val="19361094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all" dirty="0"/>
              <a:t>Ways to Use the Resources</a:t>
            </a:r>
          </a:p>
        </p:txBody>
      </p:sp>
      <p:sp>
        <p:nvSpPr>
          <p:cNvPr id="3" name="Content Placeholder 2"/>
          <p:cNvSpPr>
            <a:spLocks noGrp="1"/>
          </p:cNvSpPr>
          <p:nvPr>
            <p:ph idx="1"/>
          </p:nvPr>
        </p:nvSpPr>
        <p:spPr>
          <a:xfrm>
            <a:off x="457200" y="1635722"/>
            <a:ext cx="8229600" cy="5222278"/>
          </a:xfrm>
        </p:spPr>
        <p:txBody>
          <a:bodyPr>
            <a:normAutofit/>
          </a:bodyPr>
          <a:lstStyle/>
          <a:p>
            <a:pPr marL="0" indent="0">
              <a:buNone/>
            </a:pPr>
            <a:r>
              <a:rPr lang="en-US" sz="3400" dirty="0"/>
              <a:t>Understand how evaluations are carried out for various types of ISE projects</a:t>
            </a:r>
          </a:p>
          <a:p>
            <a:pPr marL="0" indent="0">
              <a:buNone/>
            </a:pPr>
            <a:endParaRPr lang="en-US" sz="3400" dirty="0"/>
          </a:p>
          <a:p>
            <a:pPr marL="0" indent="0">
              <a:buNone/>
            </a:pPr>
            <a:r>
              <a:rPr lang="en-US" sz="3400" dirty="0"/>
              <a:t>Inform the development of an evaluation</a:t>
            </a:r>
          </a:p>
          <a:p>
            <a:pPr marL="0" indent="0">
              <a:buNone/>
            </a:pPr>
            <a:endParaRPr lang="en-US" sz="3400" dirty="0"/>
          </a:p>
          <a:p>
            <a:pPr marL="0" indent="0">
              <a:buNone/>
            </a:pPr>
            <a:r>
              <a:rPr lang="en-US" sz="3400" dirty="0"/>
              <a:t>Learn from similar types of projects – recommendations, improvements, impacts</a:t>
            </a:r>
          </a:p>
          <a:p>
            <a:pPr marL="0" indent="0">
              <a:buNone/>
            </a:pPr>
            <a:endParaRPr lang="en-US" sz="3400" dirty="0"/>
          </a:p>
          <a:p>
            <a:pPr marL="0" indent="0">
              <a:buNone/>
            </a:pPr>
            <a:endParaRPr lang="en-US" b="1" dirty="0"/>
          </a:p>
        </p:txBody>
      </p:sp>
    </p:spTree>
    <p:extLst>
      <p:ext uri="{BB962C8B-B14F-4D97-AF65-F5344CB8AC3E}">
        <p14:creationId xmlns:p14="http://schemas.microsoft.com/office/powerpoint/2010/main" val="9603676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all" dirty="0"/>
              <a:t>SHOULD THIS WORK CONTINUE?</a:t>
            </a:r>
          </a:p>
        </p:txBody>
      </p:sp>
      <p:sp>
        <p:nvSpPr>
          <p:cNvPr id="3" name="Content Placeholder 2"/>
          <p:cNvSpPr>
            <a:spLocks noGrp="1"/>
          </p:cNvSpPr>
          <p:nvPr>
            <p:ph idx="1"/>
          </p:nvPr>
        </p:nvSpPr>
        <p:spPr>
          <a:xfrm>
            <a:off x="457200" y="1635722"/>
            <a:ext cx="8229600" cy="5222278"/>
          </a:xfrm>
        </p:spPr>
        <p:txBody>
          <a:bodyPr>
            <a:normAutofit/>
          </a:bodyPr>
          <a:lstStyle/>
          <a:p>
            <a:pPr marL="0" indent="0">
              <a:buNone/>
            </a:pPr>
            <a:r>
              <a:rPr lang="en-US" sz="3600" dirty="0"/>
              <a:t>Would continuation of this type of work be useful for you and your projects? </a:t>
            </a:r>
          </a:p>
          <a:p>
            <a:pPr marL="0" indent="0">
              <a:buNone/>
            </a:pPr>
            <a:endParaRPr lang="en-US" sz="3600" dirty="0"/>
          </a:p>
          <a:p>
            <a:pPr marL="0" indent="0">
              <a:buNone/>
            </a:pPr>
            <a:r>
              <a:rPr lang="en-US" sz="3600" dirty="0"/>
              <a:t>Similar to the Harvard Family Project, should VSA and/or the BISE team continue analyzing reports generated by the ISE field to provide summary reports on activities of the field? </a:t>
            </a:r>
            <a:endParaRPr lang="en-US" sz="3400" dirty="0"/>
          </a:p>
          <a:p>
            <a:pPr marL="0" indent="0">
              <a:buNone/>
            </a:pPr>
            <a:endParaRPr lang="en-US" b="1" dirty="0"/>
          </a:p>
        </p:txBody>
      </p:sp>
    </p:spTree>
    <p:extLst>
      <p:ext uri="{BB962C8B-B14F-4D97-AF65-F5344CB8AC3E}">
        <p14:creationId xmlns:p14="http://schemas.microsoft.com/office/powerpoint/2010/main" val="21808948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496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defRPr/>
            </a:pPr>
            <a:endParaRPr lang="en-US">
              <a:solidFill>
                <a:srgbClr val="FFFFFF"/>
              </a:solidFill>
              <a:latin typeface="Calibri"/>
              <a:ea typeface="ＭＳ Ｐゴシック" charset="-128"/>
              <a:cs typeface="Calibri"/>
            </a:endParaRPr>
          </a:p>
        </p:txBody>
      </p:sp>
      <p:pic>
        <p:nvPicPr>
          <p:cNvPr id="5" name="Picture 6" descr="CLO for PPT.eps"/>
          <p:cNvPicPr>
            <a:picLocks noChangeAspect="1"/>
          </p:cNvPicPr>
          <p:nvPr/>
        </p:nvPicPr>
        <p:blipFill>
          <a:blip r:embed="rId2"/>
          <a:srcRect/>
          <a:stretch>
            <a:fillRect/>
          </a:stretch>
        </p:blipFill>
        <p:spPr bwMode="auto">
          <a:xfrm>
            <a:off x="1232711" y="761999"/>
            <a:ext cx="6710327" cy="715963"/>
          </a:xfrm>
          <a:prstGeom prst="rect">
            <a:avLst/>
          </a:prstGeom>
          <a:noFill/>
          <a:ln w="9525">
            <a:noFill/>
            <a:miter lim="800000"/>
            <a:headEnd/>
            <a:tailEnd/>
          </a:ln>
        </p:spPr>
      </p:pic>
      <p:pic>
        <p:nvPicPr>
          <p:cNvPr id="2" name="Picture 1" descr="Twit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34" y="4691819"/>
            <a:ext cx="1184652" cy="1190620"/>
          </a:xfrm>
          <a:prstGeom prst="rect">
            <a:avLst/>
          </a:prstGeom>
        </p:spPr>
      </p:pic>
      <p:sp>
        <p:nvSpPr>
          <p:cNvPr id="4" name="TextBox 3"/>
          <p:cNvSpPr txBox="1"/>
          <p:nvPr/>
        </p:nvSpPr>
        <p:spPr>
          <a:xfrm>
            <a:off x="0" y="2222332"/>
            <a:ext cx="9144000" cy="1938992"/>
          </a:xfrm>
          <a:prstGeom prst="rect">
            <a:avLst/>
          </a:prstGeom>
          <a:noFill/>
        </p:spPr>
        <p:txBody>
          <a:bodyPr wrap="square" rtlCol="0">
            <a:spAutoFit/>
          </a:bodyPr>
          <a:lstStyle/>
          <a:p>
            <a:pPr algn="ctr" defTabSz="457200"/>
            <a:r>
              <a:rPr lang="en-US" sz="6000" dirty="0" smtClean="0">
                <a:solidFill>
                  <a:prstClr val="black"/>
                </a:solidFill>
                <a:latin typeface="Calibri"/>
              </a:rPr>
              <a:t>Online Infrastructure for a Citizen Science Association</a:t>
            </a:r>
            <a:endParaRPr lang="en-US" sz="6000" dirty="0">
              <a:solidFill>
                <a:prstClr val="black"/>
              </a:solidFill>
              <a:latin typeface="Calibri"/>
            </a:endParaRPr>
          </a:p>
        </p:txBody>
      </p:sp>
    </p:spTree>
    <p:extLst>
      <p:ext uri="{BB962C8B-B14F-4D97-AF65-F5344CB8AC3E}">
        <p14:creationId xmlns:p14="http://schemas.microsoft.com/office/powerpoint/2010/main" val="36097125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4770" t="14389" r="32984" b="19499"/>
          <a:stretch/>
        </p:blipFill>
        <p:spPr>
          <a:xfrm>
            <a:off x="122576" y="4245191"/>
            <a:ext cx="2676058" cy="1908068"/>
          </a:xfrm>
          <a:prstGeom prst="rect">
            <a:avLst/>
          </a:prstGeom>
        </p:spPr>
      </p:pic>
      <p:pic>
        <p:nvPicPr>
          <p:cNvPr id="20" name="Picture 19" descr="CoCoRaHS photo smaller.png"/>
          <p:cNvPicPr>
            <a:picLocks noChangeAspect="1"/>
          </p:cNvPicPr>
          <p:nvPr/>
        </p:nvPicPr>
        <p:blipFill rotWithShape="1">
          <a:blip r:embed="rId4">
            <a:extLst>
              <a:ext uri="{28A0092B-C50C-407E-A947-70E740481C1C}">
                <a14:useLocalDpi xmlns:a14="http://schemas.microsoft.com/office/drawing/2010/main" val="0"/>
              </a:ext>
            </a:extLst>
          </a:blip>
          <a:srcRect l="4405" t="5718" r="4696" b="39414"/>
          <a:stretch/>
        </p:blipFill>
        <p:spPr>
          <a:xfrm>
            <a:off x="119441" y="2202216"/>
            <a:ext cx="2679192" cy="1908068"/>
          </a:xfrm>
          <a:prstGeom prst="rect">
            <a:avLst/>
          </a:prstGeom>
          <a:noFill/>
          <a:ln>
            <a:noFill/>
          </a:ln>
        </p:spPr>
      </p:pic>
      <p:pic>
        <p:nvPicPr>
          <p:cNvPr id="21" name="Picture 20" descr="MVC-001S"/>
          <p:cNvPicPr>
            <a:picLocks noChangeAspect="1" noChangeArrowheads="1"/>
          </p:cNvPicPr>
          <p:nvPr/>
        </p:nvPicPr>
        <p:blipFill rotWithShape="1">
          <a:blip r:embed="rId5"/>
          <a:srcRect t="3160" b="1822"/>
          <a:stretch/>
        </p:blipFill>
        <p:spPr bwMode="auto">
          <a:xfrm>
            <a:off x="140064" y="115879"/>
            <a:ext cx="2676058" cy="1908068"/>
          </a:xfrm>
          <a:prstGeom prst="rect">
            <a:avLst/>
          </a:prstGeom>
          <a:noFill/>
          <a:ln>
            <a:noFill/>
          </a:ln>
        </p:spPr>
      </p:pic>
      <p:pic>
        <p:nvPicPr>
          <p:cNvPr id="22" name="Picture 21"/>
          <p:cNvPicPr>
            <a:picLocks noChangeAspect="1" noChangeArrowheads="1"/>
          </p:cNvPicPr>
          <p:nvPr/>
        </p:nvPicPr>
        <p:blipFill rotWithShape="1">
          <a:blip r:embed="rId6"/>
          <a:srcRect l="10284" t="24198" r="20915" b="10234"/>
          <a:stretch/>
        </p:blipFill>
        <p:spPr bwMode="auto">
          <a:xfrm>
            <a:off x="6337664" y="115880"/>
            <a:ext cx="2676058" cy="1908068"/>
          </a:xfrm>
          <a:prstGeom prst="rect">
            <a:avLst/>
          </a:prstGeom>
          <a:noFill/>
          <a:ln>
            <a:noFill/>
          </a:ln>
        </p:spPr>
      </p:pic>
      <p:pic>
        <p:nvPicPr>
          <p:cNvPr id="23" name="Picture 22"/>
          <p:cNvPicPr>
            <a:picLocks noChangeAspect="1"/>
          </p:cNvPicPr>
          <p:nvPr/>
        </p:nvPicPr>
        <p:blipFill rotWithShape="1">
          <a:blip r:embed="rId7"/>
          <a:srcRect l="3665" t="42847" r="73139" b="35007"/>
          <a:stretch/>
        </p:blipFill>
        <p:spPr>
          <a:xfrm>
            <a:off x="3255248" y="4236200"/>
            <a:ext cx="2676058" cy="1935771"/>
          </a:xfrm>
          <a:prstGeom prst="rect">
            <a:avLst/>
          </a:prstGeom>
          <a:noFill/>
          <a:ln>
            <a:noFill/>
          </a:ln>
        </p:spPr>
      </p:pic>
      <p:grpSp>
        <p:nvGrpSpPr>
          <p:cNvPr id="17" name="Group 16"/>
          <p:cNvGrpSpPr/>
          <p:nvPr/>
        </p:nvGrpSpPr>
        <p:grpSpPr>
          <a:xfrm>
            <a:off x="6317041" y="4248527"/>
            <a:ext cx="2696681" cy="1953376"/>
            <a:chOff x="119440" y="4642556"/>
            <a:chExt cx="2696681" cy="1953376"/>
          </a:xfrm>
        </p:grpSpPr>
        <p:pic>
          <p:nvPicPr>
            <p:cNvPr id="5" name="Picture 4"/>
            <p:cNvPicPr>
              <a:picLocks noChangeAspect="1"/>
            </p:cNvPicPr>
            <p:nvPr/>
          </p:nvPicPr>
          <p:blipFill rotWithShape="1">
            <a:blip r:embed="rId8"/>
            <a:srcRect r="5845"/>
            <a:stretch/>
          </p:blipFill>
          <p:spPr>
            <a:xfrm>
              <a:off x="119440" y="4642556"/>
              <a:ext cx="2696681" cy="1904732"/>
            </a:xfrm>
            <a:prstGeom prst="rect">
              <a:avLst/>
            </a:prstGeom>
          </p:spPr>
        </p:pic>
        <p:sp>
          <p:nvSpPr>
            <p:cNvPr id="6" name="Rectangle 5"/>
            <p:cNvSpPr/>
            <p:nvPr/>
          </p:nvSpPr>
          <p:spPr>
            <a:xfrm>
              <a:off x="665607" y="6257378"/>
              <a:ext cx="2150514" cy="338554"/>
            </a:xfrm>
            <a:prstGeom prst="rect">
              <a:avLst/>
            </a:prstGeom>
          </p:spPr>
          <p:txBody>
            <a:bodyPr wrap="square">
              <a:spAutoFit/>
            </a:bodyPr>
            <a:lstStyle/>
            <a:p>
              <a:pPr defTabSz="457200"/>
              <a:r>
                <a:rPr lang="en-US" sz="800" dirty="0">
                  <a:solidFill>
                    <a:prstClr val="white">
                      <a:lumMod val="75000"/>
                    </a:prstClr>
                  </a:solidFill>
                  <a:latin typeface="Quattrocento Sans"/>
                  <a:cs typeface="Quattrocento Sans"/>
                </a:rPr>
                <a:t>http://</a:t>
              </a:r>
              <a:r>
                <a:rPr lang="en-US" sz="800" dirty="0" err="1">
                  <a:solidFill>
                    <a:prstClr val="white">
                      <a:lumMod val="75000"/>
                    </a:prstClr>
                  </a:solidFill>
                  <a:latin typeface="Quattrocento Sans"/>
                  <a:cs typeface="Quattrocento Sans"/>
                </a:rPr>
                <a:t>www.flickr.com</a:t>
              </a:r>
              <a:r>
                <a:rPr lang="en-US" sz="800" dirty="0">
                  <a:solidFill>
                    <a:prstClr val="white">
                      <a:lumMod val="75000"/>
                    </a:prstClr>
                  </a:solidFill>
                  <a:latin typeface="Quattrocento Sans"/>
                  <a:cs typeface="Quattrocento Sans"/>
                </a:rPr>
                <a:t>/photos/</a:t>
              </a:r>
              <a:r>
                <a:rPr lang="en-US" sz="800" dirty="0" err="1">
                  <a:solidFill>
                    <a:prstClr val="white">
                      <a:lumMod val="75000"/>
                    </a:prstClr>
                  </a:solidFill>
                  <a:latin typeface="Quattrocento Sans"/>
                  <a:cs typeface="Quattrocento Sans"/>
                </a:rPr>
                <a:t>crb</a:t>
              </a:r>
              <a:r>
                <a:rPr lang="en-US" sz="800" dirty="0">
                  <a:solidFill>
                    <a:prstClr val="white">
                      <a:lumMod val="75000"/>
                    </a:prstClr>
                  </a:solidFill>
                  <a:latin typeface="Quattrocento Sans"/>
                  <a:cs typeface="Quattrocento Sans"/>
                </a:rPr>
                <a:t>/103586567/</a:t>
              </a:r>
            </a:p>
          </p:txBody>
        </p:sp>
      </p:grpSp>
      <p:grpSp>
        <p:nvGrpSpPr>
          <p:cNvPr id="24" name="Group 27"/>
          <p:cNvGrpSpPr/>
          <p:nvPr/>
        </p:nvGrpSpPr>
        <p:grpSpPr>
          <a:xfrm>
            <a:off x="6249178" y="2202217"/>
            <a:ext cx="2764544" cy="1935157"/>
            <a:chOff x="3124202" y="933139"/>
            <a:chExt cx="5252289" cy="3474374"/>
          </a:xfrm>
        </p:grpSpPr>
        <p:pic>
          <p:nvPicPr>
            <p:cNvPr id="25" name="Picture 2"/>
            <p:cNvPicPr>
              <a:picLocks noChangeAspect="1" noChangeArrowheads="1"/>
            </p:cNvPicPr>
            <p:nvPr/>
          </p:nvPicPr>
          <p:blipFill rotWithShape="1">
            <a:blip r:embed="rId9" cstate="print"/>
            <a:srcRect l="-2248" t="18380" r="9509"/>
            <a:stretch/>
          </p:blipFill>
          <p:spPr bwMode="auto">
            <a:xfrm>
              <a:off x="3124202" y="933139"/>
              <a:ext cx="5252289" cy="3466896"/>
            </a:xfrm>
            <a:prstGeom prst="rect">
              <a:avLst/>
            </a:prstGeom>
            <a:noFill/>
            <a:ln>
              <a:noFill/>
            </a:ln>
          </p:spPr>
        </p:pic>
        <p:sp>
          <p:nvSpPr>
            <p:cNvPr id="26" name="Text Box 16"/>
            <p:cNvSpPr txBox="1">
              <a:spLocks noChangeArrowheads="1"/>
            </p:cNvSpPr>
            <p:nvPr/>
          </p:nvSpPr>
          <p:spPr bwMode="auto">
            <a:xfrm>
              <a:off x="3251522" y="3910190"/>
              <a:ext cx="3581400" cy="497323"/>
            </a:xfrm>
            <a:prstGeom prst="rect">
              <a:avLst/>
            </a:prstGeom>
            <a:noFill/>
            <a:ln w="9525">
              <a:noFill/>
              <a:miter lim="800000"/>
              <a:headEnd/>
              <a:tailEnd/>
            </a:ln>
          </p:spPr>
          <p:txBody>
            <a:bodyPr wrap="square">
              <a:spAutoFit/>
            </a:bodyPr>
            <a:lstStyle/>
            <a:p>
              <a:pPr defTabSz="457200" eaLnBrk="0" hangingPunct="0">
                <a:spcBef>
                  <a:spcPct val="0"/>
                </a:spcBef>
              </a:pPr>
              <a:r>
                <a:rPr lang="en-US" sz="1200" b="1" i="1" baseline="-25000" dirty="0">
                  <a:solidFill>
                    <a:srgbClr val="B2B2B2"/>
                  </a:solidFill>
                  <a:latin typeface="Quattrocento Sans"/>
                  <a:cs typeface="Quattrocento Sans"/>
                </a:rPr>
                <a:t>Photo, MLMP photo gallery </a:t>
              </a:r>
              <a:r>
                <a:rPr lang="en-US" sz="1200" b="1" i="1" dirty="0">
                  <a:solidFill>
                    <a:srgbClr val="B2B2B2"/>
                  </a:solidFill>
                  <a:latin typeface="Quattrocento Sans"/>
                  <a:cs typeface="Quattrocento Sans"/>
                </a:rPr>
                <a:t> </a:t>
              </a:r>
              <a:endParaRPr lang="en-US" sz="1200" b="1" i="1" baseline="-25000" dirty="0">
                <a:solidFill>
                  <a:srgbClr val="B2B2B2"/>
                </a:solidFill>
                <a:latin typeface="Quattrocento Sans"/>
                <a:cs typeface="Quattrocento Sans"/>
              </a:endParaRPr>
            </a:p>
          </p:txBody>
        </p:sp>
      </p:grpSp>
      <p:pic>
        <p:nvPicPr>
          <p:cNvPr id="27" name="Picture 26"/>
          <p:cNvPicPr>
            <a:picLocks noChangeAspect="1"/>
          </p:cNvPicPr>
          <p:nvPr/>
        </p:nvPicPr>
        <p:blipFill rotWithShape="1">
          <a:blip r:embed="rId10"/>
          <a:srcRect b="4764"/>
          <a:stretch/>
        </p:blipFill>
        <p:spPr>
          <a:xfrm>
            <a:off x="3261597" y="112523"/>
            <a:ext cx="2676058" cy="1911424"/>
          </a:xfrm>
          <a:prstGeom prst="rect">
            <a:avLst/>
          </a:prstGeom>
          <a:noFill/>
          <a:ln>
            <a:noFill/>
          </a:ln>
        </p:spPr>
      </p:pic>
      <p:pic>
        <p:nvPicPr>
          <p:cNvPr id="28" name="Picture 6" descr="annual-fish-count-scuba-lg.jpg"/>
          <p:cNvPicPr>
            <a:picLocks noChangeAspect="1"/>
          </p:cNvPicPr>
          <p:nvPr/>
        </p:nvPicPr>
        <p:blipFill rotWithShape="1">
          <a:blip r:embed="rId11"/>
          <a:srcRect b="8898"/>
          <a:stretch/>
        </p:blipFill>
        <p:spPr bwMode="auto">
          <a:xfrm>
            <a:off x="3261598" y="2194239"/>
            <a:ext cx="2687889" cy="1916047"/>
          </a:xfrm>
          <a:prstGeom prst="rect">
            <a:avLst/>
          </a:prstGeom>
          <a:noFill/>
          <a:ln w="9525">
            <a:noFill/>
            <a:miter lim="800000"/>
            <a:headEnd/>
            <a:tailEnd/>
          </a:ln>
        </p:spPr>
      </p:pic>
      <p:pic>
        <p:nvPicPr>
          <p:cNvPr id="18" name="Picture 17"/>
          <p:cNvPicPr>
            <a:picLocks noChangeAspect="1"/>
          </p:cNvPicPr>
          <p:nvPr/>
        </p:nvPicPr>
        <p:blipFill rotWithShape="1">
          <a:blip r:embed="rId12"/>
          <a:srcRect r="6793"/>
          <a:stretch/>
        </p:blipFill>
        <p:spPr>
          <a:xfrm>
            <a:off x="3261598" y="2194239"/>
            <a:ext cx="2669708" cy="1912322"/>
          </a:xfrm>
          <a:prstGeom prst="rect">
            <a:avLst/>
          </a:prstGeom>
        </p:spPr>
      </p:pic>
      <p:pic>
        <p:nvPicPr>
          <p:cNvPr id="29" name="Picture 2" descr="http://blog.grabcad.com/wp-content/uploads/2013/03/neurons-be-berger_enl-9430bc459747459895522b3ab935bdc04e94d73d.jpg"/>
          <p:cNvPicPr>
            <a:picLocks noChangeAspect="1" noChangeArrowheads="1"/>
          </p:cNvPicPr>
          <p:nvPr/>
        </p:nvPicPr>
        <p:blipFill rotWithShape="1">
          <a:blip r:embed="rId13">
            <a:extLst>
              <a:ext uri="{28A0092B-C50C-407E-A947-70E740481C1C}">
                <a14:useLocalDpi xmlns:a14="http://schemas.microsoft.com/office/drawing/2010/main" val="0"/>
              </a:ext>
            </a:extLst>
          </a:blip>
          <a:srcRect l="33710"/>
          <a:stretch/>
        </p:blipFill>
        <p:spPr bwMode="auto">
          <a:xfrm>
            <a:off x="140065" y="4233587"/>
            <a:ext cx="2684118" cy="1923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malindalo.com/wp-content/uploads/2013/02/space-the-sky-the-galaxy-stars-Favim.com-481975.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17041" y="4233587"/>
            <a:ext cx="2697529" cy="1898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1084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2313239668"/>
              </p:ext>
            </p:extLst>
          </p:nvPr>
        </p:nvGraphicFramePr>
        <p:xfrm>
          <a:off x="-183799" y="457459"/>
          <a:ext cx="9490712" cy="569863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0" y="87201"/>
            <a:ext cx="9144000" cy="769441"/>
          </a:xfrm>
          <a:prstGeom prst="rect">
            <a:avLst/>
          </a:prstGeom>
          <a:noFill/>
        </p:spPr>
        <p:txBody>
          <a:bodyPr wrap="square" rtlCol="0">
            <a:spAutoFit/>
          </a:bodyPr>
          <a:lstStyle/>
          <a:p>
            <a:pPr algn="ctr" defTabSz="457200"/>
            <a:r>
              <a:rPr lang="en-US" sz="4400" b="1" dirty="0" smtClean="0">
                <a:solidFill>
                  <a:prstClr val="black"/>
                </a:solidFill>
                <a:latin typeface="Quattrocento Sans"/>
                <a:cs typeface="Quattrocento Sans"/>
              </a:rPr>
              <a:t>Citizen science goals </a:t>
            </a:r>
            <a:endParaRPr lang="en-US" sz="4400" b="1" dirty="0">
              <a:solidFill>
                <a:prstClr val="black"/>
              </a:solidFill>
              <a:latin typeface="Quattrocento Sans"/>
              <a:cs typeface="Quattrocento Sans"/>
            </a:endParaRPr>
          </a:p>
        </p:txBody>
      </p:sp>
    </p:spTree>
    <p:extLst>
      <p:ext uri="{BB962C8B-B14F-4D97-AF65-F5344CB8AC3E}">
        <p14:creationId xmlns:p14="http://schemas.microsoft.com/office/powerpoint/2010/main" val="40779105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19400" y="1066802"/>
            <a:ext cx="3665254" cy="3991685"/>
          </a:xfrm>
          <a:prstGeom prst="rect">
            <a:avLst/>
          </a:prstGeom>
          <a:ln>
            <a:solidFill>
              <a:schemeClr val="tx2">
                <a:lumMod val="50000"/>
              </a:schemeClr>
            </a:solidFill>
          </a:ln>
        </p:spPr>
      </p:pic>
      <p:sp>
        <p:nvSpPr>
          <p:cNvPr id="5" name="Oval 4"/>
          <p:cNvSpPr/>
          <p:nvPr/>
        </p:nvSpPr>
        <p:spPr>
          <a:xfrm>
            <a:off x="457200" y="1676400"/>
            <a:ext cx="1828800" cy="1143000"/>
          </a:xfrm>
          <a:prstGeom prst="ellipse">
            <a:avLst/>
          </a:prstGeom>
        </p:spPr>
        <p:style>
          <a:lnRef idx="2">
            <a:schemeClr val="accent1"/>
          </a:lnRef>
          <a:fillRef idx="1">
            <a:schemeClr val="lt1"/>
          </a:fillRef>
          <a:effectRef idx="0">
            <a:schemeClr val="accent1"/>
          </a:effectRef>
          <a:fontRef idx="minor">
            <a:schemeClr val="dk1"/>
          </a:fontRef>
        </p:style>
        <p:txBody>
          <a:bodyPr lIns="91430" tIns="45716" rIns="91430" bIns="45716" rtlCol="0" anchor="ctr"/>
          <a:lstStyle/>
          <a:p>
            <a:pPr algn="ctr"/>
            <a:endParaRPr lang="en-US"/>
          </a:p>
        </p:txBody>
      </p:sp>
      <p:sp>
        <p:nvSpPr>
          <p:cNvPr id="7" name="Oval 6"/>
          <p:cNvSpPr/>
          <p:nvPr/>
        </p:nvSpPr>
        <p:spPr>
          <a:xfrm>
            <a:off x="533400" y="4191000"/>
            <a:ext cx="1828800" cy="1143000"/>
          </a:xfrm>
          <a:prstGeom prst="ellipse">
            <a:avLst/>
          </a:prstGeom>
        </p:spPr>
        <p:style>
          <a:lnRef idx="2">
            <a:schemeClr val="accent1"/>
          </a:lnRef>
          <a:fillRef idx="1">
            <a:schemeClr val="lt1"/>
          </a:fillRef>
          <a:effectRef idx="0">
            <a:schemeClr val="accent1"/>
          </a:effectRef>
          <a:fontRef idx="minor">
            <a:schemeClr val="dk1"/>
          </a:fontRef>
        </p:style>
        <p:txBody>
          <a:bodyPr lIns="91430" tIns="45716" rIns="91430" bIns="45716" rtlCol="0" anchor="ctr"/>
          <a:lstStyle/>
          <a:p>
            <a:pPr algn="ctr"/>
            <a:endParaRPr lang="en-US"/>
          </a:p>
        </p:txBody>
      </p:sp>
      <p:sp>
        <p:nvSpPr>
          <p:cNvPr id="8" name="Oval 7"/>
          <p:cNvSpPr/>
          <p:nvPr/>
        </p:nvSpPr>
        <p:spPr>
          <a:xfrm>
            <a:off x="3733800" y="5562600"/>
            <a:ext cx="1828800" cy="1143000"/>
          </a:xfrm>
          <a:prstGeom prst="ellipse">
            <a:avLst/>
          </a:prstGeom>
        </p:spPr>
        <p:style>
          <a:lnRef idx="2">
            <a:schemeClr val="accent1"/>
          </a:lnRef>
          <a:fillRef idx="1">
            <a:schemeClr val="lt1"/>
          </a:fillRef>
          <a:effectRef idx="0">
            <a:schemeClr val="accent1"/>
          </a:effectRef>
          <a:fontRef idx="minor">
            <a:schemeClr val="dk1"/>
          </a:fontRef>
        </p:style>
        <p:txBody>
          <a:bodyPr lIns="91430" tIns="45716" rIns="91430" bIns="45716" rtlCol="0" anchor="ctr"/>
          <a:lstStyle/>
          <a:p>
            <a:pPr algn="ctr"/>
            <a:endParaRPr lang="en-US"/>
          </a:p>
        </p:txBody>
      </p:sp>
      <p:sp>
        <p:nvSpPr>
          <p:cNvPr id="9" name="Oval 8"/>
          <p:cNvSpPr/>
          <p:nvPr/>
        </p:nvSpPr>
        <p:spPr>
          <a:xfrm>
            <a:off x="7162800" y="1828800"/>
            <a:ext cx="1828800" cy="1143000"/>
          </a:xfrm>
          <a:prstGeom prst="ellipse">
            <a:avLst/>
          </a:prstGeom>
        </p:spPr>
        <p:style>
          <a:lnRef idx="2">
            <a:schemeClr val="accent1"/>
          </a:lnRef>
          <a:fillRef idx="1">
            <a:schemeClr val="lt1"/>
          </a:fillRef>
          <a:effectRef idx="0">
            <a:schemeClr val="accent1"/>
          </a:effectRef>
          <a:fontRef idx="minor">
            <a:schemeClr val="dk1"/>
          </a:fontRef>
        </p:style>
        <p:txBody>
          <a:bodyPr lIns="91430" tIns="45716" rIns="91430" bIns="45716" rtlCol="0" anchor="ctr"/>
          <a:lstStyle/>
          <a:p>
            <a:pPr algn="ctr"/>
            <a:endParaRPr lang="en-US"/>
          </a:p>
        </p:txBody>
      </p:sp>
      <p:sp>
        <p:nvSpPr>
          <p:cNvPr id="10" name="Oval 9"/>
          <p:cNvSpPr/>
          <p:nvPr/>
        </p:nvSpPr>
        <p:spPr>
          <a:xfrm>
            <a:off x="7010400" y="4267200"/>
            <a:ext cx="1828800" cy="1143000"/>
          </a:xfrm>
          <a:prstGeom prst="ellipse">
            <a:avLst/>
          </a:prstGeom>
        </p:spPr>
        <p:style>
          <a:lnRef idx="2">
            <a:schemeClr val="accent1"/>
          </a:lnRef>
          <a:fillRef idx="1">
            <a:schemeClr val="lt1"/>
          </a:fillRef>
          <a:effectRef idx="0">
            <a:schemeClr val="accent1"/>
          </a:effectRef>
          <a:fontRef idx="minor">
            <a:schemeClr val="dk1"/>
          </a:fontRef>
        </p:style>
        <p:txBody>
          <a:bodyPr lIns="91430" tIns="45716" rIns="91430" bIns="45716" rtlCol="0" anchor="ctr"/>
          <a:lstStyle/>
          <a:p>
            <a:pPr algn="ctr"/>
            <a:endParaRPr lang="en-US"/>
          </a:p>
        </p:txBody>
      </p:sp>
      <p:sp>
        <p:nvSpPr>
          <p:cNvPr id="6" name="TextBox 5"/>
          <p:cNvSpPr txBox="1"/>
          <p:nvPr/>
        </p:nvSpPr>
        <p:spPr>
          <a:xfrm>
            <a:off x="457200" y="1905000"/>
            <a:ext cx="1828800" cy="738664"/>
          </a:xfrm>
          <a:prstGeom prst="rect">
            <a:avLst/>
          </a:prstGeom>
          <a:noFill/>
        </p:spPr>
        <p:txBody>
          <a:bodyPr wrap="square" lIns="91430" tIns="45716" rIns="91430" bIns="45716" rtlCol="0">
            <a:spAutoFit/>
          </a:bodyPr>
          <a:lstStyle/>
          <a:p>
            <a:pPr algn="ctr"/>
            <a:r>
              <a:rPr lang="en-US" sz="1400" dirty="0">
                <a:solidFill>
                  <a:schemeClr val="tx2">
                    <a:lumMod val="50000"/>
                  </a:schemeClr>
                </a:solidFill>
                <a:cs typeface="Trebuchet MS"/>
              </a:rPr>
              <a:t>Archive </a:t>
            </a:r>
            <a:r>
              <a:rPr lang="en-US" sz="1400" dirty="0" err="1">
                <a:solidFill>
                  <a:schemeClr val="tx2">
                    <a:lumMod val="50000"/>
                  </a:schemeClr>
                </a:solidFill>
                <a:cs typeface="Trebuchet MS"/>
              </a:rPr>
              <a:t>InformalScience.org</a:t>
            </a:r>
            <a:r>
              <a:rPr lang="en-US" sz="1400" dirty="0">
                <a:solidFill>
                  <a:schemeClr val="tx2">
                    <a:lumMod val="50000"/>
                  </a:schemeClr>
                </a:solidFill>
                <a:cs typeface="Trebuchet MS"/>
              </a:rPr>
              <a:t> site</a:t>
            </a:r>
          </a:p>
        </p:txBody>
      </p:sp>
      <p:sp>
        <p:nvSpPr>
          <p:cNvPr id="14" name="TextBox 13"/>
          <p:cNvSpPr txBox="1"/>
          <p:nvPr/>
        </p:nvSpPr>
        <p:spPr>
          <a:xfrm>
            <a:off x="533400" y="4523209"/>
            <a:ext cx="1828800" cy="523220"/>
          </a:xfrm>
          <a:prstGeom prst="rect">
            <a:avLst/>
          </a:prstGeom>
          <a:noFill/>
        </p:spPr>
        <p:txBody>
          <a:bodyPr wrap="square" lIns="91430" tIns="45716" rIns="91430" bIns="45716" rtlCol="0">
            <a:spAutoFit/>
          </a:bodyPr>
          <a:lstStyle/>
          <a:p>
            <a:pPr algn="ctr"/>
            <a:r>
              <a:rPr lang="en-US" sz="1400" dirty="0">
                <a:solidFill>
                  <a:schemeClr val="tx2">
                    <a:lumMod val="50000"/>
                  </a:schemeClr>
                </a:solidFill>
                <a:cs typeface="Trebuchet MS"/>
              </a:rPr>
              <a:t>Informal Commons standalone search</a:t>
            </a:r>
          </a:p>
        </p:txBody>
      </p:sp>
      <p:sp>
        <p:nvSpPr>
          <p:cNvPr id="15" name="TextBox 14"/>
          <p:cNvSpPr txBox="1"/>
          <p:nvPr/>
        </p:nvSpPr>
        <p:spPr>
          <a:xfrm>
            <a:off x="3733800" y="5943602"/>
            <a:ext cx="1828800" cy="307777"/>
          </a:xfrm>
          <a:prstGeom prst="rect">
            <a:avLst/>
          </a:prstGeom>
          <a:noFill/>
        </p:spPr>
        <p:txBody>
          <a:bodyPr wrap="square" lIns="91430" tIns="45716" rIns="91430" bIns="45716" rtlCol="0">
            <a:spAutoFit/>
          </a:bodyPr>
          <a:lstStyle/>
          <a:p>
            <a:pPr algn="ctr"/>
            <a:r>
              <a:rPr lang="en-US" sz="1400" dirty="0">
                <a:solidFill>
                  <a:schemeClr val="tx2">
                    <a:lumMod val="50000"/>
                  </a:schemeClr>
                </a:solidFill>
                <a:cs typeface="Trebuchet MS"/>
              </a:rPr>
              <a:t>ISE Evidence Wiki</a:t>
            </a:r>
          </a:p>
        </p:txBody>
      </p:sp>
      <p:sp>
        <p:nvSpPr>
          <p:cNvPr id="16" name="TextBox 15"/>
          <p:cNvSpPr txBox="1"/>
          <p:nvPr/>
        </p:nvSpPr>
        <p:spPr>
          <a:xfrm>
            <a:off x="6934200" y="4572000"/>
            <a:ext cx="1828800" cy="523220"/>
          </a:xfrm>
          <a:prstGeom prst="rect">
            <a:avLst/>
          </a:prstGeom>
          <a:noFill/>
        </p:spPr>
        <p:txBody>
          <a:bodyPr wrap="square" lIns="91430" tIns="45716" rIns="91430" bIns="45716" rtlCol="0">
            <a:spAutoFit/>
          </a:bodyPr>
          <a:lstStyle/>
          <a:p>
            <a:pPr algn="ctr"/>
            <a:r>
              <a:rPr lang="en-US" sz="1400" dirty="0" err="1">
                <a:solidFill>
                  <a:schemeClr val="tx2">
                    <a:lumMod val="50000"/>
                  </a:schemeClr>
                </a:solidFill>
                <a:cs typeface="Trebuchet MS"/>
              </a:rPr>
              <a:t>caise.insci.org</a:t>
            </a:r>
            <a:r>
              <a:rPr lang="en-US" sz="1400" dirty="0">
                <a:solidFill>
                  <a:schemeClr val="tx2">
                    <a:lumMod val="50000"/>
                  </a:schemeClr>
                </a:solidFill>
                <a:cs typeface="Trebuchet MS"/>
              </a:rPr>
              <a:t> and related content</a:t>
            </a:r>
          </a:p>
        </p:txBody>
      </p:sp>
      <p:sp>
        <p:nvSpPr>
          <p:cNvPr id="17" name="TextBox 16"/>
          <p:cNvSpPr txBox="1"/>
          <p:nvPr/>
        </p:nvSpPr>
        <p:spPr>
          <a:xfrm>
            <a:off x="7162800" y="2133600"/>
            <a:ext cx="1828800" cy="523220"/>
          </a:xfrm>
          <a:prstGeom prst="rect">
            <a:avLst/>
          </a:prstGeom>
          <a:noFill/>
        </p:spPr>
        <p:txBody>
          <a:bodyPr wrap="square" lIns="91430" tIns="45716" rIns="91430" bIns="45716" rtlCol="0">
            <a:spAutoFit/>
          </a:bodyPr>
          <a:lstStyle/>
          <a:p>
            <a:pPr algn="ctr"/>
            <a:r>
              <a:rPr lang="en-US" sz="1400" dirty="0">
                <a:solidFill>
                  <a:schemeClr val="tx2">
                    <a:lumMod val="50000"/>
                  </a:schemeClr>
                </a:solidFill>
                <a:cs typeface="Trebuchet MS"/>
              </a:rPr>
              <a:t>Original content and site features</a:t>
            </a:r>
          </a:p>
        </p:txBody>
      </p:sp>
      <p:sp>
        <p:nvSpPr>
          <p:cNvPr id="13" name="Right Arrow 12"/>
          <p:cNvSpPr/>
          <p:nvPr/>
        </p:nvSpPr>
        <p:spPr>
          <a:xfrm rot="1133495">
            <a:off x="2038797" y="2677173"/>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20" name="Right Arrow 19"/>
          <p:cNvSpPr/>
          <p:nvPr/>
        </p:nvSpPr>
        <p:spPr>
          <a:xfrm rot="19933331">
            <a:off x="2205013" y="4001907"/>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21" name="Right Arrow 20"/>
          <p:cNvSpPr/>
          <p:nvPr/>
        </p:nvSpPr>
        <p:spPr>
          <a:xfrm rot="16200000">
            <a:off x="4457700" y="5067300"/>
            <a:ext cx="381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22" name="Right Arrow 21"/>
          <p:cNvSpPr/>
          <p:nvPr/>
        </p:nvSpPr>
        <p:spPr>
          <a:xfrm rot="13014962">
            <a:off x="6470396" y="4036797"/>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23" name="Right Arrow 22"/>
          <p:cNvSpPr/>
          <p:nvPr/>
        </p:nvSpPr>
        <p:spPr>
          <a:xfrm rot="10092506">
            <a:off x="6593482" y="2572063"/>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pic>
        <p:nvPicPr>
          <p:cNvPr id="24" name="Picture 23" descr="Screenshot 2014-04-04 12.34.1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14" y="232939"/>
            <a:ext cx="7544324" cy="495334"/>
          </a:xfrm>
          <a:prstGeom prst="rect">
            <a:avLst/>
          </a:prstGeom>
        </p:spPr>
      </p:pic>
    </p:spTree>
    <p:extLst>
      <p:ext uri="{BB962C8B-B14F-4D97-AF65-F5344CB8AC3E}">
        <p14:creationId xmlns:p14="http://schemas.microsoft.com/office/powerpoint/2010/main" val="22892484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659459258"/>
              </p:ext>
            </p:extLst>
          </p:nvPr>
        </p:nvGraphicFramePr>
        <p:xfrm>
          <a:off x="0" y="104588"/>
          <a:ext cx="9144000" cy="66338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793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1800" y="283883"/>
            <a:ext cx="7607393" cy="5842000"/>
          </a:xfrm>
          <a:prstGeom prst="rect">
            <a:avLst/>
          </a:prstGeom>
        </p:spPr>
      </p:pic>
    </p:spTree>
    <p:extLst>
      <p:ext uri="{BB962C8B-B14F-4D97-AF65-F5344CB8AC3E}">
        <p14:creationId xmlns:p14="http://schemas.microsoft.com/office/powerpoint/2010/main" val="2550015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058" y="298991"/>
            <a:ext cx="3229299" cy="1015663"/>
          </a:xfrm>
          <a:prstGeom prst="rect">
            <a:avLst/>
          </a:prstGeom>
          <a:noFill/>
        </p:spPr>
        <p:txBody>
          <a:bodyPr wrap="none" rtlCol="0">
            <a:spAutoFit/>
          </a:bodyPr>
          <a:lstStyle/>
          <a:p>
            <a:pPr defTabSz="457200"/>
            <a:r>
              <a:rPr lang="en-US" sz="6000" b="1" dirty="0" smtClean="0">
                <a:solidFill>
                  <a:prstClr val="black"/>
                </a:solidFill>
                <a:latin typeface="Quattrocento Sans"/>
                <a:cs typeface="Quattrocento Sans"/>
              </a:rPr>
              <a:t>Analytics</a:t>
            </a:r>
            <a:endParaRPr lang="en-US" sz="6000" b="1" dirty="0">
              <a:solidFill>
                <a:prstClr val="black"/>
              </a:solidFill>
              <a:latin typeface="Quattrocento Sans"/>
              <a:cs typeface="Quattrocento Sans"/>
            </a:endParaRPr>
          </a:p>
        </p:txBody>
      </p:sp>
      <p:sp>
        <p:nvSpPr>
          <p:cNvPr id="5" name="TextBox 4"/>
          <p:cNvSpPr txBox="1"/>
          <p:nvPr/>
        </p:nvSpPr>
        <p:spPr>
          <a:xfrm>
            <a:off x="358588" y="2032000"/>
            <a:ext cx="3916457" cy="2462213"/>
          </a:xfrm>
          <a:prstGeom prst="rect">
            <a:avLst/>
          </a:prstGeom>
          <a:noFill/>
        </p:spPr>
        <p:txBody>
          <a:bodyPr wrap="none" rtlCol="0">
            <a:spAutoFit/>
          </a:bodyPr>
          <a:lstStyle/>
          <a:p>
            <a:pPr marL="285750" indent="-285750" defTabSz="457200">
              <a:lnSpc>
                <a:spcPct val="130000"/>
              </a:lnSpc>
              <a:buFont typeface="Arial"/>
              <a:buChar char="•"/>
            </a:pPr>
            <a:r>
              <a:rPr lang="en-US" sz="4000" dirty="0" smtClean="0">
                <a:solidFill>
                  <a:prstClr val="black"/>
                </a:solidFill>
                <a:latin typeface="Calibri"/>
              </a:rPr>
              <a:t>“Citizen science”</a:t>
            </a:r>
          </a:p>
          <a:p>
            <a:pPr marL="285750" indent="-285750" defTabSz="457200">
              <a:lnSpc>
                <a:spcPct val="130000"/>
              </a:lnSpc>
              <a:buFont typeface="Arial"/>
              <a:buChar char="•"/>
            </a:pPr>
            <a:r>
              <a:rPr lang="en-US" sz="4000" dirty="0" smtClean="0">
                <a:solidFill>
                  <a:prstClr val="black"/>
                </a:solidFill>
                <a:latin typeface="Calibri"/>
              </a:rPr>
              <a:t>Projects</a:t>
            </a:r>
          </a:p>
          <a:p>
            <a:pPr marL="285750" indent="-285750" defTabSz="457200">
              <a:lnSpc>
                <a:spcPct val="130000"/>
              </a:lnSpc>
              <a:buFont typeface="Arial"/>
              <a:buChar char="•"/>
            </a:pPr>
            <a:r>
              <a:rPr lang="en-US" sz="4000" dirty="0" smtClean="0">
                <a:solidFill>
                  <a:prstClr val="black"/>
                </a:solidFill>
                <a:latin typeface="Calibri"/>
              </a:rPr>
              <a:t>People</a:t>
            </a:r>
            <a:endParaRPr lang="en-US" sz="4000" dirty="0">
              <a:solidFill>
                <a:prstClr val="black"/>
              </a:solidFill>
              <a:latin typeface="Calibri"/>
            </a:endParaRPr>
          </a:p>
        </p:txBody>
      </p:sp>
      <p:pic>
        <p:nvPicPr>
          <p:cNvPr id="6" name="Picture 5"/>
          <p:cNvPicPr>
            <a:picLocks noChangeAspect="1"/>
          </p:cNvPicPr>
          <p:nvPr/>
        </p:nvPicPr>
        <p:blipFill>
          <a:blip r:embed="rId2"/>
          <a:stretch>
            <a:fillRect/>
          </a:stretch>
        </p:blipFill>
        <p:spPr>
          <a:xfrm>
            <a:off x="4406778" y="1733170"/>
            <a:ext cx="4438401" cy="3328801"/>
          </a:xfrm>
          <a:prstGeom prst="rect">
            <a:avLst/>
          </a:prstGeom>
        </p:spPr>
      </p:pic>
    </p:spTree>
    <p:extLst>
      <p:ext uri="{BB962C8B-B14F-4D97-AF65-F5344CB8AC3E}">
        <p14:creationId xmlns:p14="http://schemas.microsoft.com/office/powerpoint/2010/main" val="3609668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517"/>
          <a:stretch/>
        </p:blipFill>
        <p:spPr>
          <a:xfrm>
            <a:off x="1284939" y="164354"/>
            <a:ext cx="6596384" cy="5924463"/>
          </a:xfrm>
          <a:prstGeom prst="rect">
            <a:avLst/>
          </a:prstGeom>
        </p:spPr>
      </p:pic>
    </p:spTree>
    <p:extLst>
      <p:ext uri="{BB962C8B-B14F-4D97-AF65-F5344CB8AC3E}">
        <p14:creationId xmlns:p14="http://schemas.microsoft.com/office/powerpoint/2010/main" val="39504533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0100" y="104588"/>
            <a:ext cx="7701429" cy="6180397"/>
          </a:xfrm>
          <a:prstGeom prst="rect">
            <a:avLst/>
          </a:prstGeom>
        </p:spPr>
      </p:pic>
    </p:spTree>
    <p:extLst>
      <p:ext uri="{BB962C8B-B14F-4D97-AF65-F5344CB8AC3E}">
        <p14:creationId xmlns:p14="http://schemas.microsoft.com/office/powerpoint/2010/main" val="40168703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3962"/>
            <a:ext cx="9144000" cy="6149474"/>
          </a:xfrm>
          <a:prstGeom prst="rect">
            <a:avLst/>
          </a:prstGeom>
        </p:spPr>
      </p:pic>
    </p:spTree>
    <p:extLst>
      <p:ext uri="{BB962C8B-B14F-4D97-AF65-F5344CB8AC3E}">
        <p14:creationId xmlns:p14="http://schemas.microsoft.com/office/powerpoint/2010/main" val="2010522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9703"/>
            <a:ext cx="9144000" cy="6047715"/>
          </a:xfrm>
          <a:prstGeom prst="rect">
            <a:avLst/>
          </a:prstGeom>
        </p:spPr>
      </p:pic>
    </p:spTree>
    <p:extLst>
      <p:ext uri="{BB962C8B-B14F-4D97-AF65-F5344CB8AC3E}">
        <p14:creationId xmlns:p14="http://schemas.microsoft.com/office/powerpoint/2010/main" val="28384375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81216"/>
            <a:ext cx="9144000" cy="4959901"/>
          </a:xfrm>
          <a:prstGeom prst="rect">
            <a:avLst/>
          </a:prstGeom>
        </p:spPr>
      </p:pic>
    </p:spTree>
    <p:extLst>
      <p:ext uri="{BB962C8B-B14F-4D97-AF65-F5344CB8AC3E}">
        <p14:creationId xmlns:p14="http://schemas.microsoft.com/office/powerpoint/2010/main" val="259251607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68158" y="573212"/>
            <a:ext cx="5698928" cy="523220"/>
          </a:xfrm>
          <a:prstGeom prst="rect">
            <a:avLst/>
          </a:prstGeom>
          <a:noFill/>
        </p:spPr>
        <p:txBody>
          <a:bodyPr wrap="square" lIns="91430" tIns="45716" rIns="91430" bIns="45716" rtlCol="0">
            <a:spAutoFit/>
          </a:bodyPr>
          <a:lstStyle/>
          <a:p>
            <a:pPr algn="ctr"/>
            <a:r>
              <a:rPr lang="en-US" sz="2800" b="1" dirty="0">
                <a:solidFill>
                  <a:schemeClr val="tx2">
                    <a:lumMod val="50000"/>
                  </a:schemeClr>
                </a:solidFill>
              </a:rPr>
              <a:t>Generate List of Audience Needs</a:t>
            </a:r>
            <a:endParaRPr lang="en-US" sz="2800" dirty="0">
              <a:solidFill>
                <a:schemeClr val="tx2">
                  <a:lumMod val="50000"/>
                </a:schemeClr>
              </a:solidFill>
            </a:endParaRPr>
          </a:p>
        </p:txBody>
      </p:sp>
      <p:sp>
        <p:nvSpPr>
          <p:cNvPr id="3" name="TextBox 2"/>
          <p:cNvSpPr txBox="1"/>
          <p:nvPr/>
        </p:nvSpPr>
        <p:spPr>
          <a:xfrm>
            <a:off x="873566" y="1836849"/>
            <a:ext cx="7544324" cy="3323987"/>
          </a:xfrm>
          <a:prstGeom prst="rect">
            <a:avLst/>
          </a:prstGeom>
          <a:noFill/>
        </p:spPr>
        <p:txBody>
          <a:bodyPr wrap="square" lIns="91430" tIns="45716" rIns="91430" bIns="45716" rtlCol="0">
            <a:spAutoFit/>
          </a:bodyPr>
          <a:lstStyle/>
          <a:p>
            <a:pPr marL="285722" indent="-285722">
              <a:buFont typeface="Arial"/>
              <a:buChar char="•"/>
            </a:pPr>
            <a:r>
              <a:rPr lang="en-US" sz="2400" dirty="0">
                <a:solidFill>
                  <a:schemeClr val="tx2">
                    <a:lumMod val="50000"/>
                  </a:schemeClr>
                </a:solidFill>
              </a:rPr>
              <a:t>What resources are needed?</a:t>
            </a:r>
          </a:p>
          <a:p>
            <a:pPr marL="285722" indent="-285722">
              <a:buFont typeface="Arial"/>
              <a:buChar char="•"/>
            </a:pPr>
            <a:endParaRPr lang="en-US" sz="2400" dirty="0">
              <a:solidFill>
                <a:schemeClr val="tx2">
                  <a:lumMod val="50000"/>
                </a:schemeClr>
              </a:solidFill>
            </a:endParaRPr>
          </a:p>
          <a:p>
            <a:pPr marL="285722" indent="-285722">
              <a:buFont typeface="Arial"/>
              <a:buChar char="•"/>
            </a:pPr>
            <a:r>
              <a:rPr lang="en-US" sz="2400" dirty="0">
                <a:solidFill>
                  <a:schemeClr val="tx2">
                    <a:lumMod val="50000"/>
                  </a:schemeClr>
                </a:solidFill>
              </a:rPr>
              <a:t>How do you find out about existing resources?</a:t>
            </a:r>
          </a:p>
          <a:p>
            <a:pPr marL="285722" indent="-285722">
              <a:buFont typeface="Arial"/>
              <a:buChar char="•"/>
            </a:pPr>
            <a:endParaRPr lang="en-US" sz="2400" dirty="0">
              <a:solidFill>
                <a:schemeClr val="tx2">
                  <a:lumMod val="50000"/>
                </a:schemeClr>
              </a:solidFill>
            </a:endParaRPr>
          </a:p>
          <a:p>
            <a:pPr marL="285722" indent="-285722">
              <a:buFont typeface="Arial"/>
              <a:buChar char="•"/>
            </a:pPr>
            <a:r>
              <a:rPr lang="en-US" sz="2400" dirty="0">
                <a:solidFill>
                  <a:schemeClr val="tx2">
                    <a:lumMod val="50000"/>
                  </a:schemeClr>
                </a:solidFill>
              </a:rPr>
              <a:t>What are ways we can make resources more accessible/usable?</a:t>
            </a:r>
          </a:p>
          <a:p>
            <a:pPr marL="285722" indent="-285722">
              <a:buFont typeface="Arial"/>
              <a:buChar char="•"/>
            </a:pPr>
            <a:endParaRPr lang="en-US" sz="2400" dirty="0">
              <a:solidFill>
                <a:schemeClr val="tx2">
                  <a:lumMod val="50000"/>
                </a:schemeClr>
              </a:solidFill>
            </a:endParaRPr>
          </a:p>
          <a:p>
            <a:pPr marL="285722" indent="-285722">
              <a:buFont typeface="Arial"/>
              <a:buChar char="•"/>
            </a:pPr>
            <a:r>
              <a:rPr lang="en-US" sz="2400" dirty="0">
                <a:solidFill>
                  <a:schemeClr val="tx2">
                    <a:lumMod val="50000"/>
                  </a:schemeClr>
                </a:solidFill>
              </a:rPr>
              <a:t>What are you currently using?</a:t>
            </a:r>
          </a:p>
          <a:p>
            <a:pPr marL="285722" indent="-285722">
              <a:buFont typeface="Arial"/>
              <a:buChar char="•"/>
            </a:pPr>
            <a:endParaRPr lang="en-US" dirty="0">
              <a:solidFill>
                <a:schemeClr val="tx2">
                  <a:lumMod val="50000"/>
                </a:schemeClr>
              </a:solidFill>
            </a:endParaRPr>
          </a:p>
        </p:txBody>
      </p:sp>
      <p:sp>
        <p:nvSpPr>
          <p:cNvPr id="4" name="TextBox 3"/>
          <p:cNvSpPr txBox="1"/>
          <p:nvPr/>
        </p:nvSpPr>
        <p:spPr>
          <a:xfrm>
            <a:off x="873566" y="5898135"/>
            <a:ext cx="7544324" cy="373659"/>
          </a:xfrm>
          <a:prstGeom prst="rect">
            <a:avLst/>
          </a:prstGeom>
          <a:noFill/>
        </p:spPr>
        <p:txBody>
          <a:bodyPr wrap="square" lIns="91430" tIns="45716" rIns="91430" bIns="45716" rtlCol="0">
            <a:spAutoFit/>
          </a:bodyPr>
          <a:lstStyle/>
          <a:p>
            <a:pPr algn="ctr"/>
            <a:r>
              <a:rPr lang="en-US" dirty="0" smtClean="0">
                <a:solidFill>
                  <a:schemeClr val="tx2">
                    <a:lumMod val="50000"/>
                  </a:schemeClr>
                </a:solidFill>
              </a:rPr>
              <a:t>Visit </a:t>
            </a:r>
            <a:r>
              <a:rPr lang="en-US" i="1" dirty="0" err="1" smtClean="0">
                <a:solidFill>
                  <a:schemeClr val="tx2">
                    <a:lumMod val="50000"/>
                  </a:schemeClr>
                </a:solidFill>
              </a:rPr>
              <a:t>InformalScience.org</a:t>
            </a:r>
            <a:r>
              <a:rPr lang="en-US" i="1" dirty="0" smtClean="0">
                <a:solidFill>
                  <a:schemeClr val="tx2">
                    <a:lumMod val="50000"/>
                  </a:schemeClr>
                </a:solidFill>
              </a:rPr>
              <a:t>/perspectives/blog </a:t>
            </a:r>
            <a:r>
              <a:rPr lang="en-US" dirty="0" smtClean="0">
                <a:solidFill>
                  <a:schemeClr val="tx2">
                    <a:lumMod val="50000"/>
                  </a:schemeClr>
                </a:solidFill>
              </a:rPr>
              <a:t>for a recap of this session.</a:t>
            </a:r>
            <a:endParaRPr lang="en-US" dirty="0">
              <a:solidFill>
                <a:schemeClr val="tx2">
                  <a:lumMod val="50000"/>
                </a:schemeClr>
              </a:solidFill>
            </a:endParaRPr>
          </a:p>
        </p:txBody>
      </p:sp>
    </p:spTree>
    <p:extLst>
      <p:ext uri="{BB962C8B-B14F-4D97-AF65-F5344CB8AC3E}">
        <p14:creationId xmlns:p14="http://schemas.microsoft.com/office/powerpoint/2010/main" val="965313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8615" y="1117422"/>
            <a:ext cx="7630551" cy="373659"/>
          </a:xfrm>
          <a:prstGeom prst="rect">
            <a:avLst/>
          </a:prstGeom>
          <a:noFill/>
        </p:spPr>
        <p:txBody>
          <a:bodyPr wrap="square" lIns="91430" tIns="45716" rIns="91430" bIns="45716" rtlCol="0">
            <a:spAutoFit/>
          </a:bodyPr>
          <a:lstStyle/>
          <a:p>
            <a:pPr algn="ctr"/>
            <a:r>
              <a:rPr lang="en-US" b="1" dirty="0" smtClean="0">
                <a:solidFill>
                  <a:schemeClr val="tx2">
                    <a:lumMod val="50000"/>
                  </a:schemeClr>
                </a:solidFill>
              </a:rPr>
              <a:t>What can you do on </a:t>
            </a:r>
            <a:r>
              <a:rPr lang="en-US" b="1" dirty="0" err="1" smtClean="0">
                <a:solidFill>
                  <a:schemeClr val="tx2">
                    <a:lumMod val="50000"/>
                  </a:schemeClr>
                </a:solidFill>
              </a:rPr>
              <a:t>InformalScience.org</a:t>
            </a:r>
            <a:r>
              <a:rPr lang="en-US" b="1" dirty="0" smtClean="0">
                <a:solidFill>
                  <a:schemeClr val="tx2">
                    <a:lumMod val="50000"/>
                  </a:schemeClr>
                </a:solidFill>
              </a:rPr>
              <a:t>?</a:t>
            </a:r>
            <a:endParaRPr lang="en-US" dirty="0" smtClean="0">
              <a:solidFill>
                <a:schemeClr val="tx2">
                  <a:lumMod val="50000"/>
                </a:schemeClr>
              </a:solidFill>
            </a:endParaRPr>
          </a:p>
        </p:txBody>
      </p:sp>
      <p:pic>
        <p:nvPicPr>
          <p:cNvPr id="3" name="Picture 2" descr="Screenshot 2014-04-04 12.34.1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614" y="400879"/>
            <a:ext cx="7544324" cy="495334"/>
          </a:xfrm>
          <a:prstGeom prst="rect">
            <a:avLst/>
          </a:prstGeom>
        </p:spPr>
      </p:pic>
      <p:pic>
        <p:nvPicPr>
          <p:cNvPr id="4" name="Picture 3"/>
          <p:cNvPicPr>
            <a:picLocks noChangeAspect="1"/>
          </p:cNvPicPr>
          <p:nvPr/>
        </p:nvPicPr>
        <p:blipFill>
          <a:blip r:embed="rId4"/>
          <a:stretch>
            <a:fillRect/>
          </a:stretch>
        </p:blipFill>
        <p:spPr>
          <a:xfrm>
            <a:off x="7152484" y="1302088"/>
            <a:ext cx="1322921" cy="1322921"/>
          </a:xfrm>
          <a:prstGeom prst="rect">
            <a:avLst/>
          </a:prstGeom>
        </p:spPr>
      </p:pic>
      <p:pic>
        <p:nvPicPr>
          <p:cNvPr id="5" name="Picture 4"/>
          <p:cNvPicPr>
            <a:picLocks noChangeAspect="1"/>
          </p:cNvPicPr>
          <p:nvPr/>
        </p:nvPicPr>
        <p:blipFill>
          <a:blip r:embed="rId5"/>
          <a:stretch>
            <a:fillRect/>
          </a:stretch>
        </p:blipFill>
        <p:spPr>
          <a:xfrm>
            <a:off x="253872" y="3590342"/>
            <a:ext cx="1689677" cy="1699856"/>
          </a:xfrm>
          <a:prstGeom prst="rect">
            <a:avLst/>
          </a:prstGeom>
        </p:spPr>
      </p:pic>
      <p:sp>
        <p:nvSpPr>
          <p:cNvPr id="8" name="TextBox 7"/>
          <p:cNvSpPr txBox="1"/>
          <p:nvPr/>
        </p:nvSpPr>
        <p:spPr>
          <a:xfrm>
            <a:off x="149393" y="5305568"/>
            <a:ext cx="2012632" cy="373659"/>
          </a:xfrm>
          <a:prstGeom prst="rect">
            <a:avLst/>
          </a:prstGeom>
          <a:noFill/>
        </p:spPr>
        <p:txBody>
          <a:bodyPr wrap="square" lIns="91430" tIns="45716" rIns="91430" bIns="45716" rtlCol="0">
            <a:spAutoFit/>
          </a:bodyPr>
          <a:lstStyle/>
          <a:p>
            <a:pPr algn="ctr"/>
            <a:r>
              <a:rPr lang="en-US" dirty="0" smtClean="0">
                <a:solidFill>
                  <a:srgbClr val="10253F"/>
                </a:solidFill>
              </a:rPr>
              <a:t>Build proposals</a:t>
            </a:r>
            <a:endParaRPr lang="en-US" dirty="0">
              <a:solidFill>
                <a:srgbClr val="10253F"/>
              </a:solidFill>
            </a:endParaRPr>
          </a:p>
        </p:txBody>
      </p:sp>
      <p:sp>
        <p:nvSpPr>
          <p:cNvPr id="11" name="TextBox 10"/>
          <p:cNvSpPr txBox="1"/>
          <p:nvPr/>
        </p:nvSpPr>
        <p:spPr>
          <a:xfrm>
            <a:off x="2406526" y="6034132"/>
            <a:ext cx="3545533" cy="373659"/>
          </a:xfrm>
          <a:prstGeom prst="rect">
            <a:avLst/>
          </a:prstGeom>
          <a:noFill/>
        </p:spPr>
        <p:txBody>
          <a:bodyPr wrap="square" lIns="91430" tIns="45716" rIns="91430" bIns="45716" rtlCol="0">
            <a:spAutoFit/>
          </a:bodyPr>
          <a:lstStyle/>
          <a:p>
            <a:pPr algn="ctr"/>
            <a:r>
              <a:rPr lang="en-US" dirty="0" smtClean="0">
                <a:solidFill>
                  <a:srgbClr val="10253F"/>
                </a:solidFill>
              </a:rPr>
              <a:t>Get news &amp; updates from the field</a:t>
            </a:r>
            <a:endParaRPr lang="en-US" dirty="0">
              <a:solidFill>
                <a:srgbClr val="10253F"/>
              </a:solidFill>
            </a:endParaRPr>
          </a:p>
        </p:txBody>
      </p:sp>
      <p:sp>
        <p:nvSpPr>
          <p:cNvPr id="12" name="TextBox 11"/>
          <p:cNvSpPr txBox="1"/>
          <p:nvPr/>
        </p:nvSpPr>
        <p:spPr>
          <a:xfrm>
            <a:off x="6669962" y="2625010"/>
            <a:ext cx="2266976" cy="373659"/>
          </a:xfrm>
          <a:prstGeom prst="rect">
            <a:avLst/>
          </a:prstGeom>
          <a:noFill/>
        </p:spPr>
        <p:txBody>
          <a:bodyPr wrap="square" lIns="91430" tIns="45716" rIns="91430" bIns="45716" rtlCol="0">
            <a:spAutoFit/>
          </a:bodyPr>
          <a:lstStyle/>
          <a:p>
            <a:pPr algn="ctr"/>
            <a:r>
              <a:rPr lang="en-US" dirty="0" smtClean="0">
                <a:solidFill>
                  <a:srgbClr val="10253F"/>
                </a:solidFill>
              </a:rPr>
              <a:t>Access resources</a:t>
            </a:r>
            <a:endParaRPr lang="en-US" dirty="0">
              <a:solidFill>
                <a:srgbClr val="10253F"/>
              </a:solidFill>
            </a:endParaRPr>
          </a:p>
        </p:txBody>
      </p:sp>
      <p:pic>
        <p:nvPicPr>
          <p:cNvPr id="9" name="Picture 8"/>
          <p:cNvPicPr>
            <a:picLocks noChangeAspect="1"/>
          </p:cNvPicPr>
          <p:nvPr/>
        </p:nvPicPr>
        <p:blipFill>
          <a:blip r:embed="rId6"/>
          <a:stretch>
            <a:fillRect/>
          </a:stretch>
        </p:blipFill>
        <p:spPr>
          <a:xfrm>
            <a:off x="253874" y="1729571"/>
            <a:ext cx="4151369" cy="744611"/>
          </a:xfrm>
          <a:prstGeom prst="rect">
            <a:avLst/>
          </a:prstGeom>
          <a:ln>
            <a:solidFill>
              <a:schemeClr val="tx2">
                <a:lumMod val="50000"/>
              </a:schemeClr>
            </a:solidFill>
          </a:ln>
        </p:spPr>
      </p:pic>
      <p:sp>
        <p:nvSpPr>
          <p:cNvPr id="13" name="TextBox 12"/>
          <p:cNvSpPr txBox="1"/>
          <p:nvPr/>
        </p:nvSpPr>
        <p:spPr>
          <a:xfrm>
            <a:off x="1154918" y="2474182"/>
            <a:ext cx="2266976" cy="373659"/>
          </a:xfrm>
          <a:prstGeom prst="rect">
            <a:avLst/>
          </a:prstGeom>
          <a:noFill/>
        </p:spPr>
        <p:txBody>
          <a:bodyPr wrap="square" lIns="91430" tIns="45716" rIns="91430" bIns="45716" rtlCol="0">
            <a:spAutoFit/>
          </a:bodyPr>
          <a:lstStyle/>
          <a:p>
            <a:pPr algn="ctr"/>
            <a:r>
              <a:rPr lang="en-US" dirty="0" smtClean="0">
                <a:solidFill>
                  <a:srgbClr val="10253F"/>
                </a:solidFill>
              </a:rPr>
              <a:t>Find collaborators</a:t>
            </a:r>
            <a:endParaRPr lang="en-US" dirty="0">
              <a:solidFill>
                <a:srgbClr val="10253F"/>
              </a:solidFill>
            </a:endParaRPr>
          </a:p>
        </p:txBody>
      </p:sp>
      <p:pic>
        <p:nvPicPr>
          <p:cNvPr id="14" name="Picture 13"/>
          <p:cNvPicPr>
            <a:picLocks noChangeAspect="1"/>
          </p:cNvPicPr>
          <p:nvPr/>
        </p:nvPicPr>
        <p:blipFill>
          <a:blip r:embed="rId7"/>
          <a:stretch>
            <a:fillRect/>
          </a:stretch>
        </p:blipFill>
        <p:spPr>
          <a:xfrm>
            <a:off x="2628117" y="3590342"/>
            <a:ext cx="3323942" cy="2362346"/>
          </a:xfrm>
          <a:prstGeom prst="rect">
            <a:avLst/>
          </a:prstGeom>
          <a:ln>
            <a:solidFill>
              <a:srgbClr val="10253F"/>
            </a:solidFill>
          </a:ln>
        </p:spPr>
      </p:pic>
      <p:pic>
        <p:nvPicPr>
          <p:cNvPr id="2" name="Picture 1"/>
          <p:cNvPicPr>
            <a:picLocks noChangeAspect="1"/>
          </p:cNvPicPr>
          <p:nvPr/>
        </p:nvPicPr>
        <p:blipFill>
          <a:blip r:embed="rId8"/>
          <a:stretch>
            <a:fillRect/>
          </a:stretch>
        </p:blipFill>
        <p:spPr>
          <a:xfrm>
            <a:off x="4808699" y="2474184"/>
            <a:ext cx="1630337" cy="550643"/>
          </a:xfrm>
          <a:prstGeom prst="rect">
            <a:avLst/>
          </a:prstGeom>
        </p:spPr>
      </p:pic>
      <p:sp>
        <p:nvSpPr>
          <p:cNvPr id="15" name="TextBox 14"/>
          <p:cNvSpPr txBox="1"/>
          <p:nvPr/>
        </p:nvSpPr>
        <p:spPr>
          <a:xfrm>
            <a:off x="4156464" y="2994341"/>
            <a:ext cx="2996020" cy="373659"/>
          </a:xfrm>
          <a:prstGeom prst="rect">
            <a:avLst/>
          </a:prstGeom>
          <a:noFill/>
        </p:spPr>
        <p:txBody>
          <a:bodyPr wrap="square" lIns="91430" tIns="45716" rIns="91430" bIns="45716" rtlCol="0">
            <a:spAutoFit/>
          </a:bodyPr>
          <a:lstStyle/>
          <a:p>
            <a:pPr algn="ctr"/>
            <a:r>
              <a:rPr lang="en-US" dirty="0" smtClean="0">
                <a:solidFill>
                  <a:srgbClr val="10253F"/>
                </a:solidFill>
              </a:rPr>
              <a:t>Disseminate your work</a:t>
            </a:r>
            <a:endParaRPr lang="en-US" dirty="0">
              <a:solidFill>
                <a:srgbClr val="10253F"/>
              </a:solidFill>
            </a:endParaRPr>
          </a:p>
        </p:txBody>
      </p:sp>
      <p:pic>
        <p:nvPicPr>
          <p:cNvPr id="6" name="Picture 5"/>
          <p:cNvPicPr>
            <a:picLocks noChangeAspect="1"/>
          </p:cNvPicPr>
          <p:nvPr/>
        </p:nvPicPr>
        <p:blipFill>
          <a:blip r:embed="rId9"/>
          <a:stretch>
            <a:fillRect/>
          </a:stretch>
        </p:blipFill>
        <p:spPr>
          <a:xfrm>
            <a:off x="6277371" y="3779607"/>
            <a:ext cx="2570137" cy="1028055"/>
          </a:xfrm>
          <a:prstGeom prst="rect">
            <a:avLst/>
          </a:prstGeom>
        </p:spPr>
      </p:pic>
      <p:sp>
        <p:nvSpPr>
          <p:cNvPr id="16" name="TextBox 15"/>
          <p:cNvSpPr txBox="1"/>
          <p:nvPr/>
        </p:nvSpPr>
        <p:spPr>
          <a:xfrm>
            <a:off x="6147980" y="4700559"/>
            <a:ext cx="2996020" cy="373659"/>
          </a:xfrm>
          <a:prstGeom prst="rect">
            <a:avLst/>
          </a:prstGeom>
          <a:noFill/>
        </p:spPr>
        <p:txBody>
          <a:bodyPr wrap="square" lIns="91430" tIns="45716" rIns="91430" bIns="45716" rtlCol="0">
            <a:spAutoFit/>
          </a:bodyPr>
          <a:lstStyle/>
          <a:p>
            <a:pPr algn="ctr"/>
            <a:r>
              <a:rPr lang="en-US" dirty="0" smtClean="0">
                <a:solidFill>
                  <a:srgbClr val="10253F"/>
                </a:solidFill>
              </a:rPr>
              <a:t>Be a part of events</a:t>
            </a:r>
            <a:endParaRPr lang="en-US" dirty="0">
              <a:solidFill>
                <a:srgbClr val="10253F"/>
              </a:solidFill>
            </a:endParaRPr>
          </a:p>
        </p:txBody>
      </p:sp>
    </p:spTree>
    <p:extLst>
      <p:ext uri="{BB962C8B-B14F-4D97-AF65-F5344CB8AC3E}">
        <p14:creationId xmlns:p14="http://schemas.microsoft.com/office/powerpoint/2010/main" val="29704374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5802" y="1066802"/>
            <a:ext cx="7736267" cy="936313"/>
          </a:xfrm>
          <a:prstGeom prst="rect">
            <a:avLst/>
          </a:prstGeom>
          <a:noFill/>
        </p:spPr>
        <p:txBody>
          <a:bodyPr wrap="square" lIns="91430" tIns="45716" rIns="91430" bIns="45716" rtlCol="0">
            <a:spAutoFit/>
          </a:bodyPr>
          <a:lstStyle/>
          <a:p>
            <a:pPr algn="ctr"/>
            <a:r>
              <a:rPr lang="en-US" b="1" dirty="0">
                <a:solidFill>
                  <a:schemeClr val="tx2">
                    <a:lumMod val="50000"/>
                  </a:schemeClr>
                </a:solidFill>
              </a:rPr>
              <a:t>Since site launch</a:t>
            </a:r>
            <a:r>
              <a:rPr lang="en-US" b="1" dirty="0" smtClean="0">
                <a:solidFill>
                  <a:schemeClr val="tx2">
                    <a:lumMod val="50000"/>
                  </a:schemeClr>
                </a:solidFill>
              </a:rPr>
              <a:t>:</a:t>
            </a:r>
          </a:p>
          <a:p>
            <a:pPr algn="ctr"/>
            <a:endParaRPr lang="en-US" b="1" dirty="0">
              <a:solidFill>
                <a:schemeClr val="tx2">
                  <a:lumMod val="50000"/>
                </a:schemeClr>
              </a:solidFill>
            </a:endParaRPr>
          </a:p>
          <a:p>
            <a:pPr algn="ctr"/>
            <a:r>
              <a:rPr lang="en-US" b="1" dirty="0" smtClean="0">
                <a:solidFill>
                  <a:schemeClr val="tx2">
                    <a:lumMod val="50000"/>
                  </a:schemeClr>
                </a:solidFill>
              </a:rPr>
              <a:t>150,000 visits      </a:t>
            </a:r>
            <a:r>
              <a:rPr lang="en-US" dirty="0" smtClean="0">
                <a:solidFill>
                  <a:schemeClr val="tx2">
                    <a:lumMod val="50000"/>
                  </a:schemeClr>
                </a:solidFill>
              </a:rPr>
              <a:t>|     </a:t>
            </a:r>
            <a:r>
              <a:rPr lang="en-US" b="1" dirty="0" smtClean="0">
                <a:solidFill>
                  <a:schemeClr val="tx2">
                    <a:lumMod val="50000"/>
                  </a:schemeClr>
                </a:solidFill>
              </a:rPr>
              <a:t>97,000 users      </a:t>
            </a:r>
            <a:r>
              <a:rPr lang="en-US" dirty="0" smtClean="0">
                <a:solidFill>
                  <a:schemeClr val="tx2">
                    <a:lumMod val="50000"/>
                  </a:schemeClr>
                </a:solidFill>
              </a:rPr>
              <a:t>|      </a:t>
            </a:r>
            <a:r>
              <a:rPr lang="en-US" b="1" dirty="0" smtClean="0">
                <a:solidFill>
                  <a:schemeClr val="tx2">
                    <a:lumMod val="50000"/>
                  </a:schemeClr>
                </a:solidFill>
              </a:rPr>
              <a:t>592,000 page views</a:t>
            </a:r>
            <a:endParaRPr lang="en-US" dirty="0">
              <a:solidFill>
                <a:schemeClr val="tx2">
                  <a:lumMod val="50000"/>
                </a:schemeClr>
              </a:solidFill>
            </a:endParaRPr>
          </a:p>
        </p:txBody>
      </p:sp>
      <p:sp>
        <p:nvSpPr>
          <p:cNvPr id="19" name="TextBox 18"/>
          <p:cNvSpPr txBox="1"/>
          <p:nvPr/>
        </p:nvSpPr>
        <p:spPr>
          <a:xfrm>
            <a:off x="878269" y="2565070"/>
            <a:ext cx="7543800" cy="2800758"/>
          </a:xfrm>
          <a:prstGeom prst="rect">
            <a:avLst/>
          </a:prstGeom>
          <a:noFill/>
        </p:spPr>
        <p:txBody>
          <a:bodyPr wrap="square" lIns="91430" tIns="45716" rIns="91430" bIns="45716" rtlCol="0">
            <a:spAutoFit/>
          </a:bodyPr>
          <a:lstStyle/>
          <a:p>
            <a:r>
              <a:rPr lang="en-US" sz="1600" dirty="0">
                <a:solidFill>
                  <a:srgbClr val="10253F"/>
                </a:solidFill>
              </a:rPr>
              <a:t>The searchable online collection includes:</a:t>
            </a:r>
          </a:p>
          <a:p>
            <a:endParaRPr lang="en-US" sz="1600" dirty="0">
              <a:solidFill>
                <a:srgbClr val="10253F"/>
              </a:solidFill>
            </a:endParaRPr>
          </a:p>
          <a:p>
            <a:pPr marL="285722" indent="-285722">
              <a:buFont typeface="Arial"/>
              <a:buChar char="•"/>
            </a:pPr>
            <a:r>
              <a:rPr lang="en-US" sz="1600" dirty="0">
                <a:solidFill>
                  <a:srgbClr val="10253F"/>
                </a:solidFill>
              </a:rPr>
              <a:t>1,622 </a:t>
            </a:r>
            <a:r>
              <a:rPr lang="en-US" sz="1600" b="1" dirty="0">
                <a:solidFill>
                  <a:srgbClr val="10253F"/>
                </a:solidFill>
              </a:rPr>
              <a:t>project</a:t>
            </a:r>
            <a:r>
              <a:rPr lang="en-US" sz="1600" dirty="0">
                <a:solidFill>
                  <a:srgbClr val="10253F"/>
                </a:solidFill>
              </a:rPr>
              <a:t> descriptions</a:t>
            </a:r>
            <a:endParaRPr lang="en-US" sz="1600" b="1" dirty="0">
              <a:solidFill>
                <a:srgbClr val="10253F"/>
              </a:solidFill>
            </a:endParaRPr>
          </a:p>
          <a:p>
            <a:pPr marL="285722" indent="-285722">
              <a:buFont typeface="Arial"/>
              <a:buChar char="•"/>
            </a:pPr>
            <a:r>
              <a:rPr lang="en-US" sz="1600" dirty="0">
                <a:solidFill>
                  <a:srgbClr val="10253F"/>
                </a:solidFill>
              </a:rPr>
              <a:t>674 </a:t>
            </a:r>
            <a:r>
              <a:rPr lang="en-US" sz="1600" b="1" dirty="0">
                <a:solidFill>
                  <a:srgbClr val="10253F"/>
                </a:solidFill>
              </a:rPr>
              <a:t>evaluation</a:t>
            </a:r>
            <a:r>
              <a:rPr lang="en-US" sz="1600" dirty="0">
                <a:solidFill>
                  <a:srgbClr val="10253F"/>
                </a:solidFill>
              </a:rPr>
              <a:t> reports and 355 </a:t>
            </a:r>
            <a:r>
              <a:rPr lang="en-US" sz="1600" b="1" dirty="0">
                <a:solidFill>
                  <a:srgbClr val="10253F"/>
                </a:solidFill>
              </a:rPr>
              <a:t>instruments </a:t>
            </a:r>
          </a:p>
          <a:p>
            <a:pPr marL="285722" indent="-285722">
              <a:buFont typeface="Arial"/>
              <a:buChar char="•"/>
            </a:pPr>
            <a:r>
              <a:rPr lang="en-US" sz="1600" dirty="0">
                <a:solidFill>
                  <a:srgbClr val="10253F"/>
                </a:solidFill>
              </a:rPr>
              <a:t>1,596 peer-reviewed </a:t>
            </a:r>
            <a:r>
              <a:rPr lang="en-US" sz="1600" b="1" dirty="0">
                <a:solidFill>
                  <a:srgbClr val="10253F"/>
                </a:solidFill>
              </a:rPr>
              <a:t>research</a:t>
            </a:r>
            <a:r>
              <a:rPr lang="en-US" sz="1600" dirty="0">
                <a:solidFill>
                  <a:srgbClr val="10253F"/>
                </a:solidFill>
              </a:rPr>
              <a:t> articles, research briefs, and case studies, and dissertations/theses</a:t>
            </a:r>
          </a:p>
          <a:p>
            <a:pPr marL="285722" indent="-285722">
              <a:buFont typeface="Arial"/>
              <a:buChar char="•"/>
            </a:pPr>
            <a:r>
              <a:rPr lang="en-US" sz="1600" dirty="0">
                <a:solidFill>
                  <a:srgbClr val="10253F"/>
                </a:solidFill>
              </a:rPr>
              <a:t>1,396 “</a:t>
            </a:r>
            <a:r>
              <a:rPr lang="en-US" sz="1600" b="1" dirty="0">
                <a:solidFill>
                  <a:srgbClr val="10253F"/>
                </a:solidFill>
              </a:rPr>
              <a:t>grey literature</a:t>
            </a:r>
            <a:r>
              <a:rPr lang="en-US" sz="1600" dirty="0">
                <a:solidFill>
                  <a:srgbClr val="10253F"/>
                </a:solidFill>
              </a:rPr>
              <a:t>” resources, such as conference proceedings, mass media articles, and reports</a:t>
            </a:r>
          </a:p>
          <a:p>
            <a:pPr marL="285722" indent="-285722">
              <a:buFont typeface="Arial"/>
              <a:buChar char="•"/>
            </a:pPr>
            <a:r>
              <a:rPr lang="en-US" sz="1600" dirty="0">
                <a:solidFill>
                  <a:srgbClr val="10253F"/>
                </a:solidFill>
              </a:rPr>
              <a:t>3,622 </a:t>
            </a:r>
            <a:r>
              <a:rPr lang="en-US" sz="1600" b="1" dirty="0">
                <a:solidFill>
                  <a:srgbClr val="10253F"/>
                </a:solidFill>
              </a:rPr>
              <a:t>instructional materials</a:t>
            </a:r>
            <a:r>
              <a:rPr lang="en-US" sz="1600" dirty="0">
                <a:solidFill>
                  <a:srgbClr val="10253F"/>
                </a:solidFill>
              </a:rPr>
              <a:t>, such as lesson plans and </a:t>
            </a:r>
            <a:r>
              <a:rPr lang="en-US" sz="1600" dirty="0" smtClean="0">
                <a:solidFill>
                  <a:srgbClr val="10253F"/>
                </a:solidFill>
              </a:rPr>
              <a:t>activities</a:t>
            </a:r>
          </a:p>
          <a:p>
            <a:pPr marL="285722" indent="-285722">
              <a:buFont typeface="Arial"/>
              <a:buChar char="•"/>
            </a:pPr>
            <a:r>
              <a:rPr lang="en-US" sz="1600" dirty="0" smtClean="0">
                <a:solidFill>
                  <a:srgbClr val="10253F"/>
                </a:solidFill>
              </a:rPr>
              <a:t>2,130 </a:t>
            </a:r>
            <a:r>
              <a:rPr lang="en-US" sz="1600" b="1" dirty="0" smtClean="0">
                <a:solidFill>
                  <a:srgbClr val="10253F"/>
                </a:solidFill>
              </a:rPr>
              <a:t>members </a:t>
            </a:r>
            <a:r>
              <a:rPr lang="en-US" sz="1600" dirty="0" smtClean="0">
                <a:solidFill>
                  <a:srgbClr val="10253F"/>
                </a:solidFill>
              </a:rPr>
              <a:t>from an international audience of diverse ISE professionals</a:t>
            </a:r>
            <a:endParaRPr lang="en-US" sz="1600" b="1" dirty="0">
              <a:solidFill>
                <a:srgbClr val="10253F"/>
              </a:solidFill>
            </a:endParaRPr>
          </a:p>
          <a:p>
            <a:endParaRPr lang="en-US" sz="1600" dirty="0"/>
          </a:p>
        </p:txBody>
      </p:sp>
      <p:pic>
        <p:nvPicPr>
          <p:cNvPr id="3" name="Picture 2" descr="Screenshot 2014-04-04 12.34.1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14" y="400879"/>
            <a:ext cx="7544324" cy="495334"/>
          </a:xfrm>
          <a:prstGeom prst="rect">
            <a:avLst/>
          </a:prstGeom>
        </p:spPr>
      </p:pic>
      <p:sp>
        <p:nvSpPr>
          <p:cNvPr id="2" name="TextBox 1"/>
          <p:cNvSpPr txBox="1"/>
          <p:nvPr/>
        </p:nvSpPr>
        <p:spPr>
          <a:xfrm>
            <a:off x="10011701" y="298361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40247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897354" y="1436131"/>
            <a:ext cx="3848155" cy="373659"/>
          </a:xfrm>
          <a:prstGeom prst="rect">
            <a:avLst/>
          </a:prstGeom>
          <a:noFill/>
        </p:spPr>
        <p:txBody>
          <a:bodyPr wrap="square" lIns="91430" tIns="45716" rIns="91430" bIns="45716" rtlCol="0">
            <a:spAutoFit/>
          </a:bodyPr>
          <a:lstStyle/>
          <a:p>
            <a:pPr algn="ctr"/>
            <a:r>
              <a:rPr lang="en-US" b="1" dirty="0" err="1" smtClean="0">
                <a:solidFill>
                  <a:schemeClr val="tx2">
                    <a:lumMod val="50000"/>
                  </a:schemeClr>
                </a:solidFill>
              </a:rPr>
              <a:t>InformalScience.org</a:t>
            </a:r>
            <a:r>
              <a:rPr lang="en-US" b="1" dirty="0" smtClean="0">
                <a:solidFill>
                  <a:schemeClr val="tx2">
                    <a:lumMod val="50000"/>
                  </a:schemeClr>
                </a:solidFill>
              </a:rPr>
              <a:t> Use</a:t>
            </a:r>
            <a:endParaRPr lang="en-US" dirty="0" smtClean="0">
              <a:solidFill>
                <a:schemeClr val="tx2">
                  <a:lumMod val="50000"/>
                </a:schemeClr>
              </a:solidFill>
            </a:endParaRPr>
          </a:p>
        </p:txBody>
      </p:sp>
      <p:pic>
        <p:nvPicPr>
          <p:cNvPr id="3" name="Picture 2" descr="Screenshot 2014-04-04 12.34.1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614" y="400879"/>
            <a:ext cx="7544324" cy="495334"/>
          </a:xfrm>
          <a:prstGeom prst="rect">
            <a:avLst/>
          </a:prstGeom>
        </p:spPr>
      </p:pic>
      <p:sp>
        <p:nvSpPr>
          <p:cNvPr id="2" name="TextBox 1"/>
          <p:cNvSpPr txBox="1"/>
          <p:nvPr/>
        </p:nvSpPr>
        <p:spPr>
          <a:xfrm>
            <a:off x="5594663" y="2036278"/>
            <a:ext cx="2718274" cy="3186929"/>
          </a:xfrm>
          <a:prstGeom prst="rect">
            <a:avLst/>
          </a:prstGeom>
          <a:noFill/>
        </p:spPr>
        <p:txBody>
          <a:bodyPr wrap="square" lIns="91430" tIns="45716" rIns="91430" bIns="45716" rtlCol="0">
            <a:spAutoFit/>
          </a:bodyPr>
          <a:lstStyle/>
          <a:p>
            <a:pPr marL="285722" indent="-285722">
              <a:buFont typeface="Arial"/>
              <a:buChar char="•"/>
            </a:pPr>
            <a:r>
              <a:rPr lang="en-US" dirty="0" smtClean="0">
                <a:solidFill>
                  <a:schemeClr val="tx2">
                    <a:lumMod val="50000"/>
                  </a:schemeClr>
                </a:solidFill>
              </a:rPr>
              <a:t>Majority from big, English-speaking cities </a:t>
            </a:r>
          </a:p>
          <a:p>
            <a:endParaRPr lang="en-US" dirty="0">
              <a:solidFill>
                <a:schemeClr val="tx2">
                  <a:lumMod val="50000"/>
                </a:schemeClr>
              </a:solidFill>
            </a:endParaRPr>
          </a:p>
          <a:p>
            <a:pPr marL="285722" indent="-285722">
              <a:buFont typeface="Arial"/>
              <a:buChar char="•"/>
            </a:pPr>
            <a:r>
              <a:rPr lang="en-US" dirty="0" smtClean="0">
                <a:solidFill>
                  <a:schemeClr val="tx2">
                    <a:lumMod val="50000"/>
                  </a:schemeClr>
                </a:solidFill>
              </a:rPr>
              <a:t>Site traffic driven by communication / outreach</a:t>
            </a:r>
          </a:p>
          <a:p>
            <a:pPr marL="285722" indent="-285722">
              <a:buFont typeface="Arial"/>
              <a:buChar char="•"/>
            </a:pPr>
            <a:endParaRPr lang="en-US" dirty="0">
              <a:solidFill>
                <a:schemeClr val="tx2">
                  <a:lumMod val="50000"/>
                </a:schemeClr>
              </a:solidFill>
            </a:endParaRPr>
          </a:p>
          <a:p>
            <a:pPr marL="285722" indent="-285722">
              <a:buFont typeface="Arial"/>
              <a:buChar char="•"/>
            </a:pPr>
            <a:r>
              <a:rPr lang="en-US" dirty="0">
                <a:solidFill>
                  <a:schemeClr val="tx2">
                    <a:lumMod val="50000"/>
                  </a:schemeClr>
                </a:solidFill>
              </a:rPr>
              <a:t>Usage tends to spike at key times (i.e. AISL proposal deadline)</a:t>
            </a:r>
          </a:p>
          <a:p>
            <a:pPr marL="285722" indent="-285722">
              <a:buFont typeface="Arial"/>
              <a:buChar char="•"/>
            </a:pPr>
            <a:endParaRPr lang="en-US" dirty="0">
              <a:solidFill>
                <a:schemeClr val="tx2">
                  <a:lumMod val="50000"/>
                </a:schemeClr>
              </a:solidFill>
            </a:endParaRPr>
          </a:p>
        </p:txBody>
      </p:sp>
      <p:graphicFrame>
        <p:nvGraphicFramePr>
          <p:cNvPr id="7" name="Chart 6"/>
          <p:cNvGraphicFramePr/>
          <p:nvPr>
            <p:extLst>
              <p:ext uri="{D42A27DB-BD31-4B8C-83A1-F6EECF244321}">
                <p14:modId xmlns:p14="http://schemas.microsoft.com/office/powerpoint/2010/main" val="180986024"/>
              </p:ext>
            </p:extLst>
          </p:nvPr>
        </p:nvGraphicFramePr>
        <p:xfrm>
          <a:off x="180608" y="1155584"/>
          <a:ext cx="6022095" cy="550954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5163672" y="6329876"/>
            <a:ext cx="3760257" cy="400110"/>
          </a:xfrm>
          <a:prstGeom prst="rect">
            <a:avLst/>
          </a:prstGeom>
          <a:noFill/>
        </p:spPr>
        <p:txBody>
          <a:bodyPr wrap="square" lIns="91430" tIns="45716" rIns="91430" bIns="45716" rtlCol="0">
            <a:spAutoFit/>
          </a:bodyPr>
          <a:lstStyle/>
          <a:p>
            <a:pPr algn="r"/>
            <a:r>
              <a:rPr lang="en-US" sz="1000" i="1" dirty="0">
                <a:solidFill>
                  <a:schemeClr val="tx2">
                    <a:lumMod val="50000"/>
                  </a:schemeClr>
                </a:solidFill>
              </a:rPr>
              <a:t>Members can select multiple categories</a:t>
            </a:r>
          </a:p>
          <a:p>
            <a:pPr algn="r"/>
            <a:r>
              <a:rPr lang="en-US" sz="1000" i="1" dirty="0">
                <a:solidFill>
                  <a:schemeClr val="tx2">
                    <a:lumMod val="50000"/>
                  </a:schemeClr>
                </a:solidFill>
              </a:rPr>
              <a:t>Approximately 45% of users have supplied profile information</a:t>
            </a:r>
          </a:p>
        </p:txBody>
      </p:sp>
    </p:spTree>
    <p:extLst>
      <p:ext uri="{BB962C8B-B14F-4D97-AF65-F5344CB8AC3E}">
        <p14:creationId xmlns:p14="http://schemas.microsoft.com/office/powerpoint/2010/main" val="30151696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38237" y="1251465"/>
            <a:ext cx="4635572" cy="523220"/>
          </a:xfrm>
          <a:prstGeom prst="rect">
            <a:avLst/>
          </a:prstGeom>
          <a:noFill/>
        </p:spPr>
        <p:txBody>
          <a:bodyPr wrap="square" lIns="91430" tIns="45716" rIns="91430" bIns="45716" rtlCol="0">
            <a:spAutoFit/>
          </a:bodyPr>
          <a:lstStyle/>
          <a:p>
            <a:pPr algn="ctr"/>
            <a:r>
              <a:rPr lang="en-US" sz="2800" b="1" dirty="0">
                <a:solidFill>
                  <a:schemeClr val="tx2">
                    <a:lumMod val="50000"/>
                  </a:schemeClr>
                </a:solidFill>
              </a:rPr>
              <a:t>What do we want to do next?</a:t>
            </a:r>
            <a:endParaRPr lang="en-US" sz="2800" dirty="0">
              <a:solidFill>
                <a:schemeClr val="tx2">
                  <a:lumMod val="50000"/>
                </a:schemeClr>
              </a:solidFill>
            </a:endParaRPr>
          </a:p>
        </p:txBody>
      </p:sp>
      <p:pic>
        <p:nvPicPr>
          <p:cNvPr id="3" name="Picture 2" descr="Screenshot 2014-04-04 12.34.1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614" y="400879"/>
            <a:ext cx="7544324" cy="495334"/>
          </a:xfrm>
          <a:prstGeom prst="rect">
            <a:avLst/>
          </a:prstGeom>
        </p:spPr>
      </p:pic>
      <p:sp>
        <p:nvSpPr>
          <p:cNvPr id="2" name="TextBox 1"/>
          <p:cNvSpPr txBox="1"/>
          <p:nvPr/>
        </p:nvSpPr>
        <p:spPr>
          <a:xfrm>
            <a:off x="873566" y="2372157"/>
            <a:ext cx="7544324" cy="2492990"/>
          </a:xfrm>
          <a:prstGeom prst="rect">
            <a:avLst/>
          </a:prstGeom>
          <a:noFill/>
        </p:spPr>
        <p:txBody>
          <a:bodyPr wrap="square" lIns="91430" tIns="45716" rIns="91430" bIns="45716" rtlCol="0">
            <a:spAutoFit/>
          </a:bodyPr>
          <a:lstStyle/>
          <a:p>
            <a:pPr marL="285722" indent="-285722">
              <a:buFont typeface="Arial"/>
              <a:buChar char="•"/>
            </a:pPr>
            <a:r>
              <a:rPr lang="en-US" sz="2400" dirty="0">
                <a:solidFill>
                  <a:schemeClr val="tx2">
                    <a:lumMod val="50000"/>
                  </a:schemeClr>
                </a:solidFill>
              </a:rPr>
              <a:t>What other resource databases/sources are you using?</a:t>
            </a:r>
          </a:p>
          <a:p>
            <a:pPr marL="285722" indent="-285722">
              <a:buFont typeface="Arial"/>
              <a:buChar char="•"/>
            </a:pPr>
            <a:endParaRPr lang="en-US" sz="2400" dirty="0">
              <a:solidFill>
                <a:schemeClr val="tx2">
                  <a:lumMod val="50000"/>
                </a:schemeClr>
              </a:solidFill>
            </a:endParaRPr>
          </a:p>
          <a:p>
            <a:pPr marL="285722" indent="-285722">
              <a:buFont typeface="Arial"/>
              <a:buChar char="•"/>
            </a:pPr>
            <a:r>
              <a:rPr lang="en-US" sz="2400" dirty="0">
                <a:solidFill>
                  <a:schemeClr val="tx2">
                    <a:lumMod val="50000"/>
                  </a:schemeClr>
                </a:solidFill>
              </a:rPr>
              <a:t>What kinds of resources—project abstracts, research, etc.—are useful to you as a professional?</a:t>
            </a:r>
          </a:p>
          <a:p>
            <a:pPr marL="285722" indent="-285722">
              <a:buFont typeface="Arial"/>
              <a:buChar char="•"/>
            </a:pPr>
            <a:endParaRPr lang="en-US" dirty="0">
              <a:solidFill>
                <a:schemeClr val="tx2">
                  <a:lumMod val="50000"/>
                </a:schemeClr>
              </a:solidFill>
            </a:endParaRPr>
          </a:p>
          <a:p>
            <a:pPr marL="285722" indent="-285722">
              <a:buFont typeface="Arial"/>
              <a:buChar char="•"/>
            </a:pPr>
            <a:r>
              <a:rPr lang="en-US" sz="2400" dirty="0">
                <a:solidFill>
                  <a:schemeClr val="tx2">
                    <a:lumMod val="50000"/>
                  </a:schemeClr>
                </a:solidFill>
              </a:rPr>
              <a:t>How can we help the newbies and the veterans?</a:t>
            </a:r>
          </a:p>
          <a:p>
            <a:pPr marL="285722" indent="-285722">
              <a:buFont typeface="Arial"/>
              <a:buChar char="•"/>
            </a:pPr>
            <a:endParaRPr lang="en-US" dirty="0">
              <a:solidFill>
                <a:schemeClr val="tx2">
                  <a:lumMod val="50000"/>
                </a:schemeClr>
              </a:solidFill>
            </a:endParaRPr>
          </a:p>
        </p:txBody>
      </p:sp>
    </p:spTree>
    <p:extLst>
      <p:ext uri="{BB962C8B-B14F-4D97-AF65-F5344CB8AC3E}">
        <p14:creationId xmlns:p14="http://schemas.microsoft.com/office/powerpoint/2010/main" val="19328022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280840"/>
          </a:xfrm>
        </p:spPr>
        <p:txBody>
          <a:bodyPr/>
          <a:lstStyle/>
          <a:p>
            <a:r>
              <a:rPr lang="en-US" dirty="0" err="1">
                <a:solidFill>
                  <a:srgbClr val="660066">
                    <a:alpha val="40000"/>
                  </a:srgbClr>
                </a:solidFill>
              </a:rPr>
              <a:t>r</a:t>
            </a:r>
            <a:r>
              <a:rPr lang="en-US" dirty="0" err="1" smtClean="0">
                <a:solidFill>
                  <a:srgbClr val="660066">
                    <a:alpha val="40000"/>
                  </a:srgbClr>
                </a:solidFill>
              </a:rPr>
              <a:t>elating</a:t>
            </a:r>
            <a:r>
              <a:rPr lang="en-US" dirty="0" err="1" smtClean="0">
                <a:solidFill>
                  <a:srgbClr val="660066">
                    <a:alpha val="60000"/>
                  </a:srgbClr>
                </a:solidFill>
              </a:rPr>
              <a:t>research</a:t>
            </a:r>
            <a:r>
              <a:rPr lang="en-US" dirty="0" err="1" smtClean="0">
                <a:solidFill>
                  <a:srgbClr val="660066">
                    <a:alpha val="80000"/>
                  </a:srgbClr>
                </a:solidFill>
              </a:rPr>
              <a:t>to</a:t>
            </a:r>
            <a:r>
              <a:rPr lang="en-US" dirty="0" err="1" smtClean="0">
                <a:solidFill>
                  <a:srgbClr val="660066"/>
                </a:solidFill>
              </a:rPr>
              <a:t>practice</a:t>
            </a:r>
            <a:r>
              <a:rPr lang="en-US" dirty="0" smtClean="0">
                <a:solidFill>
                  <a:srgbClr val="660066"/>
                </a:solidFill>
              </a:rPr>
              <a:t/>
            </a:r>
            <a:br>
              <a:rPr lang="en-US" dirty="0" smtClean="0">
                <a:solidFill>
                  <a:srgbClr val="660066"/>
                </a:solidFill>
              </a:rPr>
            </a:br>
            <a:r>
              <a:rPr lang="en-US" dirty="0" smtClean="0">
                <a:solidFill>
                  <a:srgbClr val="660066"/>
                </a:solidFill>
              </a:rPr>
              <a:t/>
            </a:r>
            <a:br>
              <a:rPr lang="en-US" dirty="0" smtClean="0">
                <a:solidFill>
                  <a:srgbClr val="660066"/>
                </a:solidFill>
              </a:rPr>
            </a:br>
            <a:r>
              <a:rPr lang="en-US" sz="2800" dirty="0"/>
              <a:t>Bronwyn Bevan, Exploratorium</a:t>
            </a:r>
            <a:endParaRPr lang="en-US" dirty="0"/>
          </a:p>
        </p:txBody>
      </p:sp>
      <p:pic>
        <p:nvPicPr>
          <p:cNvPr id="4" name="Picture 3" descr="http://www.exploratorium.edu/sites/default/files/logo_100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85"/>
          <a:stretch/>
        </p:blipFill>
        <p:spPr bwMode="auto">
          <a:xfrm>
            <a:off x="7768335" y="6082186"/>
            <a:ext cx="1353296" cy="3789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 y="6461163"/>
            <a:ext cx="9269014" cy="415813"/>
          </a:xfrm>
          <a:prstGeom prst="rect">
            <a:avLst/>
          </a:prstGeom>
          <a:solidFill>
            <a:srgbClr val="000000"/>
          </a:solidFill>
          <a:ln w="19050">
            <a:noFill/>
          </a:ln>
        </p:spPr>
        <p:style>
          <a:lnRef idx="1">
            <a:schemeClr val="accent1"/>
          </a:lnRef>
          <a:fillRef idx="0">
            <a:schemeClr val="accent1"/>
          </a:fillRef>
          <a:effectRef idx="0">
            <a:schemeClr val="accent1"/>
          </a:effectRef>
          <a:fontRef idx="minor">
            <a:schemeClr val="tx1"/>
          </a:fontRef>
        </p:style>
        <p:txBody>
          <a:bodyPr lIns="64291" tIns="32146" rIns="64291" bIns="32146" rtlCol="0" anchor="ctr"/>
          <a:lstStyle/>
          <a:p>
            <a:pPr lvl="0" algn="ctr">
              <a:buClrTx/>
            </a:pPr>
            <a:endParaRPr lang="en-US" dirty="0" smtClean="0">
              <a:solidFill>
                <a:srgbClr val="FFFFFF"/>
              </a:solidFill>
            </a:endParaRPr>
          </a:p>
        </p:txBody>
      </p:sp>
    </p:spTree>
    <p:extLst>
      <p:ext uri="{BB962C8B-B14F-4D97-AF65-F5344CB8AC3E}">
        <p14:creationId xmlns:p14="http://schemas.microsoft.com/office/powerpoint/2010/main" val="224097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exploratorium.edu/sites/default/files/logo_100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85"/>
          <a:stretch/>
        </p:blipFill>
        <p:spPr bwMode="auto">
          <a:xfrm>
            <a:off x="7768335" y="6082186"/>
            <a:ext cx="1353296" cy="3789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 y="6461163"/>
            <a:ext cx="9269014" cy="415813"/>
          </a:xfrm>
          <a:prstGeom prst="rect">
            <a:avLst/>
          </a:prstGeom>
          <a:solidFill>
            <a:srgbClr val="000000"/>
          </a:solidFill>
          <a:ln w="19050">
            <a:noFill/>
          </a:ln>
        </p:spPr>
        <p:style>
          <a:lnRef idx="1">
            <a:schemeClr val="accent1"/>
          </a:lnRef>
          <a:fillRef idx="0">
            <a:schemeClr val="accent1"/>
          </a:fillRef>
          <a:effectRef idx="0">
            <a:schemeClr val="accent1"/>
          </a:effectRef>
          <a:fontRef idx="minor">
            <a:schemeClr val="tx1"/>
          </a:fontRef>
        </p:style>
        <p:txBody>
          <a:bodyPr lIns="64291" tIns="32146" rIns="64291" bIns="32146" rtlCol="0" anchor="ctr"/>
          <a:lstStyle/>
          <a:p>
            <a:pPr lvl="0" algn="ctr">
              <a:buClrTx/>
            </a:pPr>
            <a:endParaRPr lang="en-US" dirty="0" smtClean="0">
              <a:solidFill>
                <a:srgbClr val="FFFFFF"/>
              </a:solidFill>
            </a:endParaRPr>
          </a:p>
        </p:txBody>
      </p:sp>
      <p:pic>
        <p:nvPicPr>
          <p:cNvPr id="5" name="Picture 4" descr="RRP_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38212"/>
            <a:ext cx="14201651" cy="7215188"/>
          </a:xfrm>
          <a:prstGeom prst="rect">
            <a:avLst/>
          </a:prstGeom>
        </p:spPr>
      </p:pic>
    </p:spTree>
    <p:extLst>
      <p:ext uri="{BB962C8B-B14F-4D97-AF65-F5344CB8AC3E}">
        <p14:creationId xmlns:p14="http://schemas.microsoft.com/office/powerpoint/2010/main" val="664059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4245</TotalTime>
  <Words>2192</Words>
  <Application>Microsoft Macintosh PowerPoint</Application>
  <PresentationFormat>On-screen Show (4:3)</PresentationFormat>
  <Paragraphs>227</Paragraphs>
  <Slides>38</Slides>
  <Notes>20</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relatingresearchtopractice  Bronwyn Bevan, Exploratorium</vt:lpstr>
      <vt:lpstr>PowerPoint Presentation</vt:lpstr>
      <vt:lpstr>PowerPoint Presentation</vt:lpstr>
      <vt:lpstr>PowerPoint Presentation</vt:lpstr>
      <vt:lpstr>Uses of Research</vt:lpstr>
      <vt:lpstr>Connected Collections</vt:lpstr>
      <vt:lpstr>PowerPoint Presentation</vt:lpstr>
      <vt:lpstr>PowerPoint Presentation</vt:lpstr>
      <vt:lpstr>The Building Informal Science Education (BISE) Project</vt:lpstr>
      <vt:lpstr>PowerPoint Presentation</vt:lpstr>
      <vt:lpstr>To Answer Our Question</vt:lpstr>
      <vt:lpstr>PowerPoint Presentation</vt:lpstr>
      <vt:lpstr>Excel File &amp; Nvivo Database</vt:lpstr>
      <vt:lpstr>Synthesis Papers</vt:lpstr>
      <vt:lpstr>PowerPoint Presentation</vt:lpstr>
      <vt:lpstr>BISE Blog</vt:lpstr>
      <vt:lpstr>ADDITIONAL DELIVERABLES</vt:lpstr>
      <vt:lpstr>Ways to Use the Resources</vt:lpstr>
      <vt:lpstr>SHOULD THIS WORK CONTINUE?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Science Museum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Informal Science Education</dc:title>
  <dc:creator>Amy Grack Nelson</dc:creator>
  <cp:lastModifiedBy>Kalie Sacco</cp:lastModifiedBy>
  <cp:revision>165</cp:revision>
  <dcterms:created xsi:type="dcterms:W3CDTF">2013-05-21T16:40:46Z</dcterms:created>
  <dcterms:modified xsi:type="dcterms:W3CDTF">2014-10-22T15:57:16Z</dcterms:modified>
</cp:coreProperties>
</file>