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43891200" cy="329184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D45F10A-E695-9D40-B343-11393CB474D8}">
          <p14:sldIdLst>
            <p14:sldId id="256"/>
          </p14:sldIdLst>
        </p14:section>
        <p14:section name="Untitled Section" id="{4E5CEBAF-9A13-DA45-A8E7-FD9C1557023B}">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054" autoAdjust="0"/>
  </p:normalViewPr>
  <p:slideViewPr>
    <p:cSldViewPr snapToGrid="0" snapToObjects="1">
      <p:cViewPr>
        <p:scale>
          <a:sx n="33" d="100"/>
          <a:sy n="33" d="100"/>
        </p:scale>
        <p:origin x="208" y="-80"/>
      </p:cViewPr>
      <p:guideLst>
        <p:guide orient="horz" pos="10368"/>
        <p:guide pos="138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0226042"/>
            <a:ext cx="3730752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18653760"/>
            <a:ext cx="30723840" cy="841248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33A08B-087C-914E-AAFC-723DD47D91EA}" type="datetimeFigureOut">
              <a:rPr lang="en-US" smtClean="0"/>
              <a:t>8/22/14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7819-F087-2840-A635-EAA06BD98EA4}" type="slidenum">
              <a:rPr lang="en-US" smtClean="0"/>
              <a:t>‹#›</a:t>
            </a:fld>
            <a:endParaRPr lang="en-US"/>
          </a:p>
        </p:txBody>
      </p:sp>
    </p:spTree>
    <p:extLst>
      <p:ext uri="{BB962C8B-B14F-4D97-AF65-F5344CB8AC3E}">
        <p14:creationId xmlns:p14="http://schemas.microsoft.com/office/powerpoint/2010/main" val="1795273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3A08B-087C-914E-AAFC-723DD47D91EA}" type="datetimeFigureOut">
              <a:rPr lang="en-US" smtClean="0"/>
              <a:t>8/22/14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7819-F087-2840-A635-EAA06BD98EA4}" type="slidenum">
              <a:rPr lang="en-US" smtClean="0"/>
              <a:t>‹#›</a:t>
            </a:fld>
            <a:endParaRPr lang="en-US"/>
          </a:p>
        </p:txBody>
      </p:sp>
    </p:spTree>
    <p:extLst>
      <p:ext uri="{BB962C8B-B14F-4D97-AF65-F5344CB8AC3E}">
        <p14:creationId xmlns:p14="http://schemas.microsoft.com/office/powerpoint/2010/main" val="1174772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318265"/>
            <a:ext cx="987552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318265"/>
            <a:ext cx="2889504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3A08B-087C-914E-AAFC-723DD47D91EA}" type="datetimeFigureOut">
              <a:rPr lang="en-US" smtClean="0"/>
              <a:t>8/22/14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7819-F087-2840-A635-EAA06BD98EA4}" type="slidenum">
              <a:rPr lang="en-US" smtClean="0"/>
              <a:t>‹#›</a:t>
            </a:fld>
            <a:endParaRPr lang="en-US"/>
          </a:p>
        </p:txBody>
      </p:sp>
    </p:spTree>
    <p:extLst>
      <p:ext uri="{BB962C8B-B14F-4D97-AF65-F5344CB8AC3E}">
        <p14:creationId xmlns:p14="http://schemas.microsoft.com/office/powerpoint/2010/main" val="118615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33A08B-087C-914E-AAFC-723DD47D91EA}" type="datetimeFigureOut">
              <a:rPr lang="en-US" smtClean="0"/>
              <a:t>8/22/14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7819-F087-2840-A635-EAA06BD98EA4}" type="slidenum">
              <a:rPr lang="en-US" smtClean="0"/>
              <a:t>‹#›</a:t>
            </a:fld>
            <a:endParaRPr lang="en-US"/>
          </a:p>
        </p:txBody>
      </p:sp>
    </p:spTree>
    <p:extLst>
      <p:ext uri="{BB962C8B-B14F-4D97-AF65-F5344CB8AC3E}">
        <p14:creationId xmlns:p14="http://schemas.microsoft.com/office/powerpoint/2010/main" val="5285978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1153122"/>
            <a:ext cx="37307520" cy="653796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3952225"/>
            <a:ext cx="37307520" cy="7200898"/>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33A08B-087C-914E-AAFC-723DD47D91EA}" type="datetimeFigureOut">
              <a:rPr lang="en-US" smtClean="0"/>
              <a:t>8/22/14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177819-F087-2840-A635-EAA06BD98EA4}" type="slidenum">
              <a:rPr lang="en-US" smtClean="0"/>
              <a:t>‹#›</a:t>
            </a:fld>
            <a:endParaRPr lang="en-US"/>
          </a:p>
        </p:txBody>
      </p:sp>
    </p:spTree>
    <p:extLst>
      <p:ext uri="{BB962C8B-B14F-4D97-AF65-F5344CB8AC3E}">
        <p14:creationId xmlns:p14="http://schemas.microsoft.com/office/powerpoint/2010/main" val="1934750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7680963"/>
            <a:ext cx="19385280" cy="21724622"/>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33A08B-087C-914E-AAFC-723DD47D91EA}" type="datetimeFigureOut">
              <a:rPr lang="en-US" smtClean="0"/>
              <a:t>8/22/14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77819-F087-2840-A635-EAA06BD98EA4}" type="slidenum">
              <a:rPr lang="en-US" smtClean="0"/>
              <a:t>‹#›</a:t>
            </a:fld>
            <a:endParaRPr lang="en-US"/>
          </a:p>
        </p:txBody>
      </p:sp>
    </p:spTree>
    <p:extLst>
      <p:ext uri="{BB962C8B-B14F-4D97-AF65-F5344CB8AC3E}">
        <p14:creationId xmlns:p14="http://schemas.microsoft.com/office/powerpoint/2010/main" val="2789920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7368542"/>
            <a:ext cx="19392902"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2194560" y="10439400"/>
            <a:ext cx="19392902"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7368542"/>
            <a:ext cx="19400520" cy="3070858"/>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22296122" y="10439400"/>
            <a:ext cx="19400520" cy="18966182"/>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33A08B-087C-914E-AAFC-723DD47D91EA}" type="datetimeFigureOut">
              <a:rPr lang="en-US" smtClean="0"/>
              <a:t>8/22/14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177819-F087-2840-A635-EAA06BD98EA4}" type="slidenum">
              <a:rPr lang="en-US" smtClean="0"/>
              <a:t>‹#›</a:t>
            </a:fld>
            <a:endParaRPr lang="en-US"/>
          </a:p>
        </p:txBody>
      </p:sp>
    </p:spTree>
    <p:extLst>
      <p:ext uri="{BB962C8B-B14F-4D97-AF65-F5344CB8AC3E}">
        <p14:creationId xmlns:p14="http://schemas.microsoft.com/office/powerpoint/2010/main" val="3295454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33A08B-087C-914E-AAFC-723DD47D91EA}" type="datetimeFigureOut">
              <a:rPr lang="en-US" smtClean="0"/>
              <a:t>8/22/14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177819-F087-2840-A635-EAA06BD98EA4}" type="slidenum">
              <a:rPr lang="en-US" smtClean="0"/>
              <a:t>‹#›</a:t>
            </a:fld>
            <a:endParaRPr lang="en-US"/>
          </a:p>
        </p:txBody>
      </p:sp>
    </p:spTree>
    <p:extLst>
      <p:ext uri="{BB962C8B-B14F-4D97-AF65-F5344CB8AC3E}">
        <p14:creationId xmlns:p14="http://schemas.microsoft.com/office/powerpoint/2010/main" val="1567961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33A08B-087C-914E-AAFC-723DD47D91EA}" type="datetimeFigureOut">
              <a:rPr lang="en-US" smtClean="0"/>
              <a:t>8/22/14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177819-F087-2840-A635-EAA06BD98EA4}" type="slidenum">
              <a:rPr lang="en-US" smtClean="0"/>
              <a:t>‹#›</a:t>
            </a:fld>
            <a:endParaRPr lang="en-US"/>
          </a:p>
        </p:txBody>
      </p:sp>
    </p:spTree>
    <p:extLst>
      <p:ext uri="{BB962C8B-B14F-4D97-AF65-F5344CB8AC3E}">
        <p14:creationId xmlns:p14="http://schemas.microsoft.com/office/powerpoint/2010/main" val="2466932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310640"/>
            <a:ext cx="14439902" cy="557784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7160240" y="1310643"/>
            <a:ext cx="24536400" cy="28094942"/>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6888483"/>
            <a:ext cx="14439902" cy="22517102"/>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3A08B-087C-914E-AAFC-723DD47D91EA}" type="datetimeFigureOut">
              <a:rPr lang="en-US" smtClean="0"/>
              <a:t>8/22/14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77819-F087-2840-A635-EAA06BD98EA4}" type="slidenum">
              <a:rPr lang="en-US" smtClean="0"/>
              <a:t>‹#›</a:t>
            </a:fld>
            <a:endParaRPr lang="en-US"/>
          </a:p>
        </p:txBody>
      </p:sp>
    </p:spTree>
    <p:extLst>
      <p:ext uri="{BB962C8B-B14F-4D97-AF65-F5344CB8AC3E}">
        <p14:creationId xmlns:p14="http://schemas.microsoft.com/office/powerpoint/2010/main" val="2434907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3042880"/>
            <a:ext cx="26334720" cy="2720342"/>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8602982" y="2941320"/>
            <a:ext cx="26334720" cy="1975104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602982" y="25763222"/>
            <a:ext cx="26334720" cy="3863338"/>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33A08B-087C-914E-AAFC-723DD47D91EA}" type="datetimeFigureOut">
              <a:rPr lang="en-US" smtClean="0"/>
              <a:t>8/22/14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177819-F087-2840-A635-EAA06BD98EA4}" type="slidenum">
              <a:rPr lang="en-US" smtClean="0"/>
              <a:t>‹#›</a:t>
            </a:fld>
            <a:endParaRPr lang="en-US"/>
          </a:p>
        </p:txBody>
      </p:sp>
    </p:spTree>
    <p:extLst>
      <p:ext uri="{BB962C8B-B14F-4D97-AF65-F5344CB8AC3E}">
        <p14:creationId xmlns:p14="http://schemas.microsoft.com/office/powerpoint/2010/main" val="80801829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318262"/>
            <a:ext cx="39502080" cy="54864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7680963"/>
            <a:ext cx="39502080" cy="21724622"/>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0510482"/>
            <a:ext cx="10241280" cy="17526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B333A08B-087C-914E-AAFC-723DD47D91EA}" type="datetimeFigureOut">
              <a:rPr lang="en-US" smtClean="0"/>
              <a:t>8/22/14</a:t>
            </a:fld>
            <a:endParaRPr lang="en-US"/>
          </a:p>
        </p:txBody>
      </p:sp>
      <p:sp>
        <p:nvSpPr>
          <p:cNvPr id="5" name="Footer Placeholder 4"/>
          <p:cNvSpPr>
            <a:spLocks noGrp="1"/>
          </p:cNvSpPr>
          <p:nvPr>
            <p:ph type="ftr" sz="quarter" idx="3"/>
          </p:nvPr>
        </p:nvSpPr>
        <p:spPr>
          <a:xfrm>
            <a:off x="14996160" y="30510482"/>
            <a:ext cx="13898880" cy="17526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1455360" y="30510482"/>
            <a:ext cx="10241280" cy="17526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13177819-F087-2840-A635-EAA06BD98EA4}" type="slidenum">
              <a:rPr lang="en-US" smtClean="0"/>
              <a:t>‹#›</a:t>
            </a:fld>
            <a:endParaRPr lang="en-US"/>
          </a:p>
        </p:txBody>
      </p:sp>
    </p:spTree>
    <p:extLst>
      <p:ext uri="{BB962C8B-B14F-4D97-AF65-F5344CB8AC3E}">
        <p14:creationId xmlns:p14="http://schemas.microsoft.com/office/powerpoint/2010/main" val="3207161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jpeg"/><Relationship Id="rId8" Type="http://schemas.openxmlformats.org/officeDocument/2006/relationships/image" Target="../media/image7.jpeg"/><Relationship Id="rId9" Type="http://schemas.microsoft.com/office/2007/relationships/hdphoto" Target="../media/hdphoto1.wdp"/><Relationship Id="rId10"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42184" y="610804"/>
            <a:ext cx="3307942" cy="276831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2811" y="1307399"/>
            <a:ext cx="3562369" cy="3283680"/>
          </a:xfrm>
          <a:prstGeom prst="rect">
            <a:avLst/>
          </a:prstGeom>
        </p:spPr>
      </p:pic>
      <p:pic>
        <p:nvPicPr>
          <p:cNvPr id="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442184" y="3130998"/>
            <a:ext cx="4305851" cy="2863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1"/>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7384384" y="9163737"/>
            <a:ext cx="5494200" cy="1739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2" name="Group 21"/>
          <p:cNvGrpSpPr/>
          <p:nvPr/>
        </p:nvGrpSpPr>
        <p:grpSpPr>
          <a:xfrm>
            <a:off x="6139958" y="919934"/>
            <a:ext cx="30811013" cy="4449544"/>
            <a:chOff x="4076358" y="1307399"/>
            <a:chExt cx="30811013" cy="4449544"/>
          </a:xfrm>
        </p:grpSpPr>
        <p:sp>
          <p:nvSpPr>
            <p:cNvPr id="19" name="Rectangle 18"/>
            <p:cNvSpPr/>
            <p:nvPr/>
          </p:nvSpPr>
          <p:spPr>
            <a:xfrm>
              <a:off x="4076358" y="1307399"/>
              <a:ext cx="29810456" cy="2739211"/>
            </a:xfrm>
            <a:prstGeom prst="rect">
              <a:avLst/>
            </a:prstGeom>
            <a:ln>
              <a:noFill/>
            </a:ln>
          </p:spPr>
          <p:txBody>
            <a:bodyPr wrap="square">
              <a:spAutoFit/>
            </a:bodyPr>
            <a:lstStyle/>
            <a:p>
              <a:pPr algn="ctr"/>
              <a:r>
                <a:rPr lang="en-US" sz="8000" b="1" i="1" dirty="0">
                  <a:solidFill>
                    <a:srgbClr val="800000"/>
                  </a:solidFill>
                </a:rPr>
                <a:t>“Molecule Magic” </a:t>
              </a:r>
              <a:r>
                <a:rPr lang="en-US" i="1" dirty="0">
                  <a:solidFill>
                    <a:srgbClr val="800000"/>
                  </a:solidFill>
                </a:rPr>
                <a:t>– A collaboration between scientists and informal science </a:t>
              </a:r>
              <a:r>
                <a:rPr lang="en-US" i="1" dirty="0" smtClean="0">
                  <a:solidFill>
                    <a:srgbClr val="800000"/>
                  </a:solidFill>
                </a:rPr>
                <a:t>institutions </a:t>
              </a:r>
              <a:r>
                <a:rPr lang="en-US" i="1" dirty="0">
                  <a:solidFill>
                    <a:srgbClr val="800000"/>
                  </a:solidFill>
                </a:rPr>
                <a:t>to educate </a:t>
              </a:r>
              <a:r>
                <a:rPr lang="en-US" i="1" dirty="0" smtClean="0">
                  <a:solidFill>
                    <a:srgbClr val="800000"/>
                  </a:solidFill>
                </a:rPr>
                <a:t>the public </a:t>
              </a:r>
              <a:r>
                <a:rPr lang="en-US" i="1" dirty="0">
                  <a:solidFill>
                    <a:srgbClr val="800000"/>
                  </a:solidFill>
                </a:rPr>
                <a:t>about chemistry</a:t>
              </a:r>
            </a:p>
          </p:txBody>
        </p:sp>
        <p:sp>
          <p:nvSpPr>
            <p:cNvPr id="21" name="TextBox 20"/>
            <p:cNvSpPr txBox="1"/>
            <p:nvPr/>
          </p:nvSpPr>
          <p:spPr>
            <a:xfrm>
              <a:off x="4876629" y="4187283"/>
              <a:ext cx="30010742" cy="1569660"/>
            </a:xfrm>
            <a:prstGeom prst="rect">
              <a:avLst/>
            </a:prstGeom>
            <a:noFill/>
          </p:spPr>
          <p:txBody>
            <a:bodyPr wrap="square" rtlCol="0">
              <a:spAutoFit/>
            </a:bodyPr>
            <a:lstStyle/>
            <a:p>
              <a:r>
                <a:rPr lang="en-US" sz="4800" b="1" i="1" dirty="0" smtClean="0"/>
                <a:t>Project Supported </a:t>
              </a:r>
              <a:r>
                <a:rPr lang="en-US" sz="4800" b="1" i="1" dirty="0"/>
                <a:t>by NSF under the Center for Chemical Innovation </a:t>
              </a:r>
              <a:r>
                <a:rPr lang="en-US" sz="4800" b="1" i="1" dirty="0" smtClean="0"/>
                <a:t>(CCI) program</a:t>
              </a:r>
              <a:r>
                <a:rPr lang="en-US" sz="4800" b="1" i="1" dirty="0"/>
                <a:t>, </a:t>
              </a:r>
              <a:r>
                <a:rPr lang="en-US" sz="4800" b="1" i="1" dirty="0" smtClean="0"/>
                <a:t>award CHE-0650456</a:t>
              </a:r>
              <a:endParaRPr lang="en-US" sz="4800" b="1" i="1" dirty="0"/>
            </a:p>
            <a:p>
              <a:r>
                <a:rPr lang="en-US" sz="4800" b="1" i="1" dirty="0" smtClean="0"/>
                <a:t>Center </a:t>
              </a:r>
              <a:r>
                <a:rPr lang="en-US" sz="4800" b="1" i="1" dirty="0"/>
                <a:t>for Enabling New Technologies through </a:t>
              </a:r>
              <a:r>
                <a:rPr lang="en-US" sz="4800" b="1" i="1" dirty="0" smtClean="0"/>
                <a:t>Catalysis (</a:t>
              </a:r>
              <a:r>
                <a:rPr lang="en-US" sz="4800" b="1" i="1" dirty="0"/>
                <a:t>CENTC</a:t>
              </a:r>
              <a:r>
                <a:rPr lang="en-US" sz="4800" b="1" i="1" dirty="0" smtClean="0"/>
                <a:t>), </a:t>
              </a:r>
              <a:r>
                <a:rPr lang="en-US" sz="4800" b="1" i="1" dirty="0"/>
                <a:t>PI Karen I. Goldberg, University of </a:t>
              </a:r>
              <a:r>
                <a:rPr lang="en-US" sz="4800" b="1" i="1" dirty="0" smtClean="0"/>
                <a:t>Washington</a:t>
              </a:r>
              <a:endParaRPr lang="en-US" sz="4800" b="1" i="1" dirty="0">
                <a:cs typeface="Skia"/>
              </a:endParaRPr>
            </a:p>
          </p:txBody>
        </p:sp>
      </p:grpSp>
      <p:sp>
        <p:nvSpPr>
          <p:cNvPr id="45" name="Rectangle 44"/>
          <p:cNvSpPr/>
          <p:nvPr/>
        </p:nvSpPr>
        <p:spPr>
          <a:xfrm>
            <a:off x="37158613" y="11503311"/>
            <a:ext cx="5975955" cy="1104918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4000" b="1" dirty="0"/>
              <a:t>People involved</a:t>
            </a:r>
            <a:r>
              <a:rPr lang="en-US" sz="3200" b="1" dirty="0" smtClean="0"/>
              <a:t>:</a:t>
            </a:r>
          </a:p>
          <a:p>
            <a:endParaRPr lang="en-US" sz="3200" b="1" dirty="0"/>
          </a:p>
          <a:p>
            <a:r>
              <a:rPr lang="en-US" sz="3200" dirty="0" err="1"/>
              <a:t>Jonn</a:t>
            </a:r>
            <a:r>
              <a:rPr lang="en-US" sz="3200" dirty="0"/>
              <a:t> </a:t>
            </a:r>
            <a:r>
              <a:rPr lang="en-US" sz="3200" dirty="0" smtClean="0"/>
              <a:t>McCollum, ISE Lead, Project </a:t>
            </a:r>
            <a:r>
              <a:rPr lang="en-US" sz="3200" dirty="0"/>
              <a:t>Director, Liberty Science </a:t>
            </a:r>
            <a:r>
              <a:rPr lang="en-US" sz="3200" dirty="0" smtClean="0"/>
              <a:t>Center</a:t>
            </a:r>
          </a:p>
          <a:p>
            <a:endParaRPr lang="en-US" sz="3200" dirty="0"/>
          </a:p>
          <a:p>
            <a:r>
              <a:rPr lang="en-US" sz="3200" dirty="0"/>
              <a:t>Eve </a:t>
            </a:r>
            <a:r>
              <a:rPr lang="en-US" sz="3200" dirty="0" smtClean="0"/>
              <a:t>Perara, PhD, CCI Lead, Director of Diversity, Education and Outreach, CENTC</a:t>
            </a:r>
            <a:endParaRPr lang="en-US" sz="3200" dirty="0"/>
          </a:p>
          <a:p>
            <a:endParaRPr lang="en-US" sz="3200" dirty="0"/>
          </a:p>
          <a:p>
            <a:r>
              <a:rPr lang="en-US" sz="3200" dirty="0"/>
              <a:t>David </a:t>
            </a:r>
            <a:r>
              <a:rPr lang="en-US" sz="3200" dirty="0" err="1" smtClean="0"/>
              <a:t>Laviska</a:t>
            </a:r>
            <a:r>
              <a:rPr lang="en-US" sz="3200" dirty="0" smtClean="0"/>
              <a:t>, Assistant Professor </a:t>
            </a:r>
            <a:r>
              <a:rPr lang="en-US" sz="3200" dirty="0"/>
              <a:t>of Chemistry, The College of New </a:t>
            </a:r>
            <a:r>
              <a:rPr lang="en-US" sz="3200" dirty="0" smtClean="0"/>
              <a:t>Jersey</a:t>
            </a:r>
          </a:p>
          <a:p>
            <a:endParaRPr lang="en-US" sz="3200" dirty="0"/>
          </a:p>
          <a:p>
            <a:r>
              <a:rPr lang="en-US" sz="3200" dirty="0"/>
              <a:t>Abby O’Connor, Assistant Professor of Chemistry, The College of New </a:t>
            </a:r>
            <a:r>
              <a:rPr lang="en-US" sz="3200" dirty="0" smtClean="0"/>
              <a:t>Jersey</a:t>
            </a:r>
          </a:p>
          <a:p>
            <a:endParaRPr lang="en-US" sz="3200" dirty="0" smtClean="0"/>
          </a:p>
          <a:p>
            <a:r>
              <a:rPr lang="en-US" sz="3200" dirty="0" smtClean="0"/>
              <a:t>Student Chemists Association, </a:t>
            </a:r>
            <a:r>
              <a:rPr lang="en-US" sz="3200" dirty="0"/>
              <a:t>The College of New Jersey</a:t>
            </a:r>
          </a:p>
          <a:p>
            <a:endParaRPr lang="en-US" sz="3200" dirty="0"/>
          </a:p>
          <a:p>
            <a:r>
              <a:rPr lang="en-US" sz="3200" dirty="0"/>
              <a:t>Alan Goldman, Professor of Chemistry, Rutgers </a:t>
            </a:r>
            <a:r>
              <a:rPr lang="en-US" sz="3200" dirty="0" smtClean="0"/>
              <a:t>University</a:t>
            </a:r>
            <a:endParaRPr lang="en-US" sz="3200" dirty="0"/>
          </a:p>
        </p:txBody>
      </p:sp>
      <p:sp>
        <p:nvSpPr>
          <p:cNvPr id="51" name="TextBox 50"/>
          <p:cNvSpPr txBox="1"/>
          <p:nvPr/>
        </p:nvSpPr>
        <p:spPr>
          <a:xfrm>
            <a:off x="9524311" y="18919350"/>
            <a:ext cx="184666" cy="1415772"/>
          </a:xfrm>
          <a:prstGeom prst="rect">
            <a:avLst/>
          </a:prstGeom>
          <a:noFill/>
        </p:spPr>
        <p:txBody>
          <a:bodyPr wrap="none" rtlCol="0">
            <a:spAutoFit/>
          </a:bodyPr>
          <a:lstStyle/>
          <a:p>
            <a:endParaRPr lang="en-US" dirty="0"/>
          </a:p>
        </p:txBody>
      </p:sp>
      <p:sp>
        <p:nvSpPr>
          <p:cNvPr id="50" name="Rectangle 49"/>
          <p:cNvSpPr>
            <a:spLocks noChangeAspect="1"/>
          </p:cNvSpPr>
          <p:nvPr/>
        </p:nvSpPr>
        <p:spPr>
          <a:xfrm>
            <a:off x="1363717" y="5994389"/>
            <a:ext cx="34706670" cy="353943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4400" b="1" dirty="0"/>
              <a:t>Overview:</a:t>
            </a:r>
          </a:p>
          <a:p>
            <a:r>
              <a:rPr lang="en-US" sz="3600" dirty="0"/>
              <a:t>Research chemists from the Center for Enabling New Technologies Through Catalysis (CENTC) worked </a:t>
            </a:r>
            <a:r>
              <a:rPr lang="en-US" sz="3600" dirty="0" smtClean="0"/>
              <a:t>collaboratively </a:t>
            </a:r>
            <a:r>
              <a:rPr lang="en-US" sz="3600" dirty="0"/>
              <a:t>with </a:t>
            </a:r>
            <a:r>
              <a:rPr lang="en-US" sz="3600" dirty="0" smtClean="0"/>
              <a:t>the Liberty </a:t>
            </a:r>
            <a:r>
              <a:rPr lang="en-US" sz="3600" dirty="0"/>
              <a:t>Science Center (LSC) to develop a hands-on </a:t>
            </a:r>
            <a:r>
              <a:rPr lang="en-US" sz="3600" dirty="0" smtClean="0"/>
              <a:t>activity to educate visitors about how small molecules derived from petroleum </a:t>
            </a:r>
            <a:r>
              <a:rPr lang="en-US" sz="3600" dirty="0" err="1" smtClean="0"/>
              <a:t>feedstocks</a:t>
            </a:r>
            <a:r>
              <a:rPr lang="en-US" sz="3600" dirty="0" smtClean="0"/>
              <a:t> are used to make larger molecules that are then utilized in the production of everyday consumer goods. </a:t>
            </a:r>
            <a:r>
              <a:rPr lang="en-US" sz="3600" dirty="0"/>
              <a:t>Researchers, </a:t>
            </a:r>
            <a:r>
              <a:rPr lang="en-US" sz="3600" dirty="0" smtClean="0"/>
              <a:t>faculty, </a:t>
            </a:r>
            <a:r>
              <a:rPr lang="en-US" sz="3600" dirty="0"/>
              <a:t>and students </a:t>
            </a:r>
            <a:r>
              <a:rPr lang="en-US" sz="3600" dirty="0" smtClean="0"/>
              <a:t>provided the chemistry </a:t>
            </a:r>
            <a:r>
              <a:rPr lang="en-US" sz="3600" dirty="0"/>
              <a:t>content and LSC worked with Blue Telescope </a:t>
            </a:r>
            <a:r>
              <a:rPr lang="en-US" sz="3600" dirty="0" smtClean="0"/>
              <a:t>Studios </a:t>
            </a:r>
            <a:r>
              <a:rPr lang="en-US" sz="3600" dirty="0"/>
              <a:t>to create a </a:t>
            </a:r>
            <a:r>
              <a:rPr lang="en-US" sz="3600" dirty="0" smtClean="0"/>
              <a:t>user-friendly program </a:t>
            </a:r>
            <a:r>
              <a:rPr lang="en-US" sz="3600" dirty="0"/>
              <a:t>for the </a:t>
            </a:r>
            <a:r>
              <a:rPr lang="en-US" sz="3600" dirty="0" err="1"/>
              <a:t>Ideum</a:t>
            </a:r>
            <a:r>
              <a:rPr lang="en-US" sz="3600" dirty="0"/>
              <a:t> </a:t>
            </a:r>
            <a:r>
              <a:rPr lang="en-US" sz="3600" dirty="0" err="1" smtClean="0"/>
              <a:t>Multitouch</a:t>
            </a:r>
            <a:r>
              <a:rPr lang="en-US" sz="3600" dirty="0" smtClean="0"/>
              <a:t> Table. </a:t>
            </a:r>
            <a:r>
              <a:rPr lang="en-US" sz="3600" dirty="0"/>
              <a:t>The resulting “Molecule </a:t>
            </a:r>
            <a:r>
              <a:rPr lang="en-US" sz="3600" dirty="0" smtClean="0"/>
              <a:t>Magic,” </a:t>
            </a:r>
            <a:r>
              <a:rPr lang="en-US" sz="3600" dirty="0"/>
              <a:t>an engaging and intuitive </a:t>
            </a:r>
            <a:r>
              <a:rPr lang="en-US" sz="3600" dirty="0" smtClean="0"/>
              <a:t>activity, leads visitors through basic chemical processes by which simple petrochemical building blocks are “stitched” together to make make larger molecules used for materials found in everyday objects.</a:t>
            </a:r>
            <a:endParaRPr lang="en-US" sz="3600" dirty="0"/>
          </a:p>
        </p:txBody>
      </p:sp>
      <p:sp>
        <p:nvSpPr>
          <p:cNvPr id="58" name="TextBox 57"/>
          <p:cNvSpPr txBox="1">
            <a:spLocks noChangeAspect="1"/>
          </p:cNvSpPr>
          <p:nvPr/>
        </p:nvSpPr>
        <p:spPr>
          <a:xfrm>
            <a:off x="1089808" y="16627489"/>
            <a:ext cx="9418099" cy="55707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600" b="1" dirty="0" smtClean="0"/>
              <a:t>Formative Evaluation:</a:t>
            </a:r>
          </a:p>
          <a:p>
            <a:r>
              <a:rPr lang="en-US" sz="3200" dirty="0" smtClean="0"/>
              <a:t>A formative evaluation of LSC visitors provided the following information:</a:t>
            </a:r>
          </a:p>
          <a:p>
            <a:r>
              <a:rPr lang="en-US" sz="3200" dirty="0" smtClean="0"/>
              <a:t>1) Visitors are interested in chemistry and want to know more!</a:t>
            </a:r>
          </a:p>
          <a:p>
            <a:r>
              <a:rPr lang="en-US" sz="3200" dirty="0" smtClean="0"/>
              <a:t>2) They want to understand how smaller molecules are stitched together to make larger molecules in order to produce consumer goods used in their daily lives.</a:t>
            </a:r>
          </a:p>
          <a:p>
            <a:r>
              <a:rPr lang="en-US" sz="3200" dirty="0" smtClean="0"/>
              <a:t>3) The notation and language chemists normally use to explain chemical reactions are not meaningful to most visitors.</a:t>
            </a:r>
          </a:p>
        </p:txBody>
      </p:sp>
      <p:sp>
        <p:nvSpPr>
          <p:cNvPr id="61" name="TextBox 60"/>
          <p:cNvSpPr txBox="1">
            <a:spLocks noChangeAspect="1"/>
          </p:cNvSpPr>
          <p:nvPr/>
        </p:nvSpPr>
        <p:spPr>
          <a:xfrm>
            <a:off x="1209781" y="23786247"/>
            <a:ext cx="9308245" cy="655564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3600" b="1" dirty="0" smtClean="0"/>
              <a:t>Goals:</a:t>
            </a:r>
          </a:p>
          <a:p>
            <a:r>
              <a:rPr lang="en-US" sz="3200" dirty="0" smtClean="0"/>
              <a:t>1) To bring active chemistry researchers together with experts in informal education to advance public understanding of chemistry. </a:t>
            </a:r>
          </a:p>
          <a:p>
            <a:r>
              <a:rPr lang="en-US" sz="3200" dirty="0" smtClean="0"/>
              <a:t>2) To demonstrate basic chemical processes in which simple molecules are stitched together to create new and more complex molecules.</a:t>
            </a:r>
            <a:endParaRPr lang="en-US" sz="3200" dirty="0"/>
          </a:p>
          <a:p>
            <a:r>
              <a:rPr lang="en-US" sz="3200" dirty="0" smtClean="0"/>
              <a:t>3) To communicate the role of crude </a:t>
            </a:r>
            <a:r>
              <a:rPr lang="en-US" sz="3200" dirty="0"/>
              <a:t>oil </a:t>
            </a:r>
            <a:r>
              <a:rPr lang="en-US" sz="3200" dirty="0" smtClean="0"/>
              <a:t>in the manufacturing of familiar consumer goods other than gasoline (Figure 1).</a:t>
            </a:r>
          </a:p>
          <a:p>
            <a:r>
              <a:rPr lang="en-US" sz="3200" dirty="0" smtClean="0"/>
              <a:t>4) </a:t>
            </a:r>
            <a:r>
              <a:rPr lang="en-US" sz="3200" dirty="0"/>
              <a:t>To </a:t>
            </a:r>
            <a:r>
              <a:rPr lang="en-US" sz="3200" dirty="0" smtClean="0"/>
              <a:t>use leading edge digital </a:t>
            </a:r>
            <a:r>
              <a:rPr lang="en-US" sz="3200" dirty="0"/>
              <a:t>technology  </a:t>
            </a:r>
            <a:r>
              <a:rPr lang="en-US" sz="3200" dirty="0" smtClean="0"/>
              <a:t>to create a dynamic hands-on activity to engage a wide range of users.</a:t>
            </a:r>
            <a:endParaRPr lang="en-US" sz="3200" b="1" dirty="0"/>
          </a:p>
        </p:txBody>
      </p:sp>
      <p:sp>
        <p:nvSpPr>
          <p:cNvPr id="63" name="TextBox 62"/>
          <p:cNvSpPr txBox="1"/>
          <p:nvPr/>
        </p:nvSpPr>
        <p:spPr>
          <a:xfrm>
            <a:off x="15467665" y="21713980"/>
            <a:ext cx="184666" cy="1415772"/>
          </a:xfrm>
          <a:prstGeom prst="rect">
            <a:avLst/>
          </a:prstGeom>
          <a:noFill/>
        </p:spPr>
        <p:txBody>
          <a:bodyPr wrap="none" rtlCol="0">
            <a:spAutoFit/>
          </a:bodyPr>
          <a:lstStyle/>
          <a:p>
            <a:endParaRPr lang="en-US" dirty="0"/>
          </a:p>
        </p:txBody>
      </p:sp>
      <p:sp>
        <p:nvSpPr>
          <p:cNvPr id="52" name="Rectangle 51"/>
          <p:cNvSpPr/>
          <p:nvPr/>
        </p:nvSpPr>
        <p:spPr>
          <a:xfrm>
            <a:off x="1089808" y="10586378"/>
            <a:ext cx="9418320" cy="4739759"/>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3600" b="1" dirty="0" smtClean="0"/>
              <a:t>Key challenges addressed by this project:</a:t>
            </a:r>
            <a:endParaRPr lang="en-US" sz="3600" b="1" dirty="0"/>
          </a:p>
          <a:p>
            <a:pPr>
              <a:spcAft>
                <a:spcPts val="600"/>
              </a:spcAft>
            </a:pPr>
            <a:r>
              <a:rPr lang="en-US" sz="3200" dirty="0" smtClean="0"/>
              <a:t>1) Only about a third of all US science centers and museums have any exhibits related to chemistry.</a:t>
            </a:r>
            <a:endParaRPr lang="en-US" sz="3200" dirty="0"/>
          </a:p>
          <a:p>
            <a:pPr>
              <a:spcAft>
                <a:spcPts val="600"/>
              </a:spcAft>
            </a:pPr>
            <a:r>
              <a:rPr lang="en-US" sz="3200" dirty="0" smtClean="0"/>
              <a:t>2) While the economic value of petrochemicals is nearly equal to that of transportation fuels (Figure 1</a:t>
            </a:r>
            <a:r>
              <a:rPr lang="en-US" sz="3200" dirty="0"/>
              <a:t>), </a:t>
            </a:r>
            <a:r>
              <a:rPr lang="en-US" sz="3200" dirty="0" smtClean="0"/>
              <a:t>their </a:t>
            </a:r>
            <a:r>
              <a:rPr lang="en-US" sz="3200" dirty="0"/>
              <a:t>importance </a:t>
            </a:r>
            <a:r>
              <a:rPr lang="en-US" sz="3200" dirty="0" smtClean="0"/>
              <a:t>in the production of everyday consumer goods </a:t>
            </a:r>
            <a:r>
              <a:rPr lang="en-US" sz="3200" dirty="0"/>
              <a:t>is not widely </a:t>
            </a:r>
            <a:r>
              <a:rPr lang="en-US" sz="3200" dirty="0" smtClean="0"/>
              <a:t>appreciated.</a:t>
            </a:r>
          </a:p>
          <a:p>
            <a:pPr>
              <a:spcAft>
                <a:spcPts val="600"/>
              </a:spcAft>
            </a:pPr>
            <a:r>
              <a:rPr lang="en-US" sz="3200" dirty="0" smtClean="0"/>
              <a:t>3)  Scientists are not well-equipped to communicate effectively with the public regarding their research.</a:t>
            </a:r>
          </a:p>
        </p:txBody>
      </p:sp>
      <p:sp>
        <p:nvSpPr>
          <p:cNvPr id="86" name="TextBox 85"/>
          <p:cNvSpPr txBox="1"/>
          <p:nvPr/>
        </p:nvSpPr>
        <p:spPr>
          <a:xfrm>
            <a:off x="24333765" y="15027870"/>
            <a:ext cx="11946679" cy="2616101"/>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sz="3600" b="1" dirty="0" smtClean="0"/>
              <a:t>Results:</a:t>
            </a:r>
          </a:p>
          <a:p>
            <a:r>
              <a:rPr lang="en-US" sz="3200" dirty="0" smtClean="0"/>
              <a:t>Molecule Magic: an engaging digital program that has been enthusiastically received by visitors and the ISE and scientific communities. </a:t>
            </a:r>
            <a:r>
              <a:rPr lang="en-US" sz="3200" b="1" i="1" dirty="0" smtClean="0"/>
              <a:t>This project is a model for  future successful collaborations between research scientists and ISE professionals.</a:t>
            </a:r>
            <a:endParaRPr lang="en-US" sz="3200" b="1" i="1" dirty="0"/>
          </a:p>
        </p:txBody>
      </p:sp>
      <p:sp>
        <p:nvSpPr>
          <p:cNvPr id="14" name="TextBox 13"/>
          <p:cNvSpPr txBox="1"/>
          <p:nvPr/>
        </p:nvSpPr>
        <p:spPr>
          <a:xfrm>
            <a:off x="24300216" y="9970634"/>
            <a:ext cx="11980228" cy="458587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600" b="1" dirty="0" smtClean="0"/>
              <a:t>Methods:</a:t>
            </a:r>
          </a:p>
          <a:p>
            <a:r>
              <a:rPr lang="en-US" sz="3200" dirty="0"/>
              <a:t>S</a:t>
            </a:r>
            <a:r>
              <a:rPr lang="en-US" sz="3200" dirty="0" smtClean="0"/>
              <a:t>cientists and students developed content to be delivered: specific chemical reactions involving petrochemicals used in the manufacturing of common products such as plastics, fabrics, cosmetics, etc. Keeping results from the formative evaluation in mind, ISE professionals translated the content to make it more accessible for public audiences. An outside media studio was contracted to develop a program for use on the </a:t>
            </a:r>
            <a:r>
              <a:rPr lang="en-US" sz="3200" dirty="0" err="1" smtClean="0"/>
              <a:t>Ideum</a:t>
            </a:r>
            <a:r>
              <a:rPr lang="en-US" sz="3200" dirty="0" smtClean="0"/>
              <a:t> </a:t>
            </a:r>
            <a:r>
              <a:rPr lang="en-US" sz="3200" dirty="0" err="1" smtClean="0"/>
              <a:t>Multitouch</a:t>
            </a:r>
            <a:r>
              <a:rPr lang="en-US" sz="3200" dirty="0" smtClean="0"/>
              <a:t> Table to deliver the content to the public in a dynamic and engaging way.</a:t>
            </a:r>
            <a:endParaRPr lang="en-US" sz="3200" dirty="0"/>
          </a:p>
        </p:txBody>
      </p:sp>
      <p:grpSp>
        <p:nvGrpSpPr>
          <p:cNvPr id="17" name="Group 16"/>
          <p:cNvGrpSpPr/>
          <p:nvPr/>
        </p:nvGrpSpPr>
        <p:grpSpPr>
          <a:xfrm>
            <a:off x="13638705" y="24807524"/>
            <a:ext cx="26728022" cy="7962538"/>
            <a:chOff x="17031372" y="25297174"/>
            <a:chExt cx="24794560" cy="6522771"/>
          </a:xfrm>
        </p:grpSpPr>
        <p:sp>
          <p:nvSpPr>
            <p:cNvPr id="79" name="TextBox 78"/>
            <p:cNvSpPr txBox="1"/>
            <p:nvPr/>
          </p:nvSpPr>
          <p:spPr>
            <a:xfrm>
              <a:off x="22979474" y="31050504"/>
              <a:ext cx="12898357" cy="769441"/>
            </a:xfrm>
            <a:prstGeom prst="rect">
              <a:avLst/>
            </a:prstGeom>
            <a:noFill/>
            <a:ln>
              <a:solidFill>
                <a:srgbClr val="660066"/>
              </a:solidFill>
            </a:ln>
          </p:spPr>
          <p:txBody>
            <a:bodyPr wrap="none" rtlCol="0">
              <a:spAutoFit/>
            </a:bodyPr>
            <a:lstStyle/>
            <a:p>
              <a:r>
                <a:rPr lang="en-US" sz="4400" b="1" i="1" dirty="0" smtClean="0"/>
                <a:t>Molecule Magic: Turning Crude Oil Into Useful Stuff!</a:t>
              </a:r>
              <a:endParaRPr lang="en-US" sz="4400" b="1" i="1" dirty="0"/>
            </a:p>
          </p:txBody>
        </p:sp>
        <p:grpSp>
          <p:nvGrpSpPr>
            <p:cNvPr id="66" name="Group 65"/>
            <p:cNvGrpSpPr/>
            <p:nvPr/>
          </p:nvGrpSpPr>
          <p:grpSpPr>
            <a:xfrm>
              <a:off x="17031372" y="25297174"/>
              <a:ext cx="24794560" cy="5038344"/>
              <a:chOff x="14943808" y="22537051"/>
              <a:chExt cx="24794560" cy="5038344"/>
            </a:xfrm>
          </p:grpSpPr>
          <p:pic>
            <p:nvPicPr>
              <p:cNvPr id="77" name="Picture 76" descr="Screen Shot 2014-07-22 at 12.04.49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242868" y="22540371"/>
                <a:ext cx="8495500" cy="5035024"/>
              </a:xfrm>
              <a:prstGeom prst="rect">
                <a:avLst/>
              </a:prstGeom>
              <a:ln w="38100" cmpd="sng">
                <a:solidFill>
                  <a:srgbClr val="660066"/>
                </a:solidFill>
              </a:ln>
            </p:spPr>
          </p:pic>
          <p:pic>
            <p:nvPicPr>
              <p:cNvPr id="78" name="Picture 77" descr="IMG_1202.jpg"/>
              <p:cNvPicPr>
                <a:picLocks noChangeAspect="1"/>
              </p:cNvPicPr>
              <p:nvPr/>
            </p:nvPicPr>
            <p:blipFill>
              <a:blip r:embed="rId7" cstate="print"/>
              <a:srcRect b="18724"/>
              <a:stretch>
                <a:fillRect/>
              </a:stretch>
            </p:blipFill>
            <p:spPr>
              <a:xfrm>
                <a:off x="14943808" y="22537051"/>
                <a:ext cx="7109685" cy="5029200"/>
              </a:xfrm>
              <a:prstGeom prst="rect">
                <a:avLst/>
              </a:prstGeom>
              <a:ln w="38100" cap="sq">
                <a:solidFill>
                  <a:srgbClr val="660066"/>
                </a:solidFill>
                <a:prstDash val="solid"/>
                <a:miter lim="800000"/>
              </a:ln>
              <a:effectLst>
                <a:outerShdw blurRad="50800" dist="38100" dir="2700000" algn="tl" rotWithShape="0">
                  <a:srgbClr val="000000">
                    <a:alpha val="43000"/>
                  </a:srgbClr>
                </a:outerShdw>
              </a:effectLst>
            </p:spPr>
          </p:pic>
          <p:pic>
            <p:nvPicPr>
              <p:cNvPr id="80" name="Picture 79" descr="IMG_1175.jpg"/>
              <p:cNvPicPr>
                <a:picLocks noChangeAspect="1"/>
              </p:cNvPicPr>
              <p:nvPr/>
            </p:nvPicPr>
            <p:blipFill>
              <a:blip r:embed="rId8" cstate="print">
                <a:extLst>
                  <a:ext uri="{BEBA8EAE-BF5A-486C-A8C5-ECC9F3942E4B}">
                    <a14:imgProps xmlns:a14="http://schemas.microsoft.com/office/drawing/2010/main">
                      <a14:imgLayer r:embed="rId9">
                        <a14:imgEffect>
                          <a14:brightnessContrast bright="20000" contrast="40000"/>
                        </a14:imgEffect>
                      </a14:imgLayer>
                    </a14:imgProps>
                  </a:ext>
                </a:extLst>
              </a:blip>
              <a:srcRect b="13580"/>
              <a:stretch>
                <a:fillRect/>
              </a:stretch>
            </p:blipFill>
            <p:spPr>
              <a:xfrm>
                <a:off x="23026396" y="22537051"/>
                <a:ext cx="7255110" cy="5038344"/>
              </a:xfrm>
              <a:prstGeom prst="rect">
                <a:avLst/>
              </a:prstGeom>
              <a:ln w="38100" cap="sq">
                <a:solidFill>
                  <a:srgbClr val="660066"/>
                </a:solidFill>
                <a:prstDash val="solid"/>
                <a:miter lim="800000"/>
              </a:ln>
              <a:effectLst>
                <a:outerShdw blurRad="50800" dist="38100" dir="2700000" algn="tl" rotWithShape="0">
                  <a:srgbClr val="000000">
                    <a:alpha val="43000"/>
                  </a:srgbClr>
                </a:outerShdw>
              </a:effectLst>
            </p:spPr>
          </p:pic>
        </p:grpSp>
      </p:grpSp>
      <p:grpSp>
        <p:nvGrpSpPr>
          <p:cNvPr id="48" name="Group 47"/>
          <p:cNvGrpSpPr/>
          <p:nvPr/>
        </p:nvGrpSpPr>
        <p:grpSpPr>
          <a:xfrm>
            <a:off x="11155539" y="10093462"/>
            <a:ext cx="12514627" cy="7209732"/>
            <a:chOff x="24037221" y="9908664"/>
            <a:chExt cx="12514627" cy="7209732"/>
          </a:xfrm>
        </p:grpSpPr>
        <p:grpSp>
          <p:nvGrpSpPr>
            <p:cNvPr id="15" name="Group 14"/>
            <p:cNvGrpSpPr/>
            <p:nvPr/>
          </p:nvGrpSpPr>
          <p:grpSpPr>
            <a:xfrm>
              <a:off x="24037221" y="9908664"/>
              <a:ext cx="12514627" cy="6367673"/>
              <a:chOff x="18935597" y="11365142"/>
              <a:chExt cx="12514627" cy="6367673"/>
            </a:xfrm>
          </p:grpSpPr>
          <p:grpSp>
            <p:nvGrpSpPr>
              <p:cNvPr id="7" name="Group 6"/>
              <p:cNvGrpSpPr/>
              <p:nvPr/>
            </p:nvGrpSpPr>
            <p:grpSpPr>
              <a:xfrm>
                <a:off x="18935597" y="11365142"/>
                <a:ext cx="12514627" cy="6367673"/>
                <a:chOff x="14211731" y="9894166"/>
                <a:chExt cx="15749899" cy="8013839"/>
              </a:xfrm>
            </p:grpSpPr>
            <p:sp>
              <p:nvSpPr>
                <p:cNvPr id="25" name="TextBox 8"/>
                <p:cNvSpPr txBox="1">
                  <a:spLocks noChangeArrowheads="1"/>
                </p:cNvSpPr>
                <p:nvPr/>
              </p:nvSpPr>
              <p:spPr bwMode="auto">
                <a:xfrm>
                  <a:off x="17039366" y="17200119"/>
                  <a:ext cx="798637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latin typeface="+mj-lt"/>
                      <a:cs typeface="MS PGothic" charset="0"/>
                    </a:rPr>
                    <a:t>New Scientist, July 2007.</a:t>
                  </a:r>
                </a:p>
                <a:p>
                  <a:r>
                    <a:rPr lang="en-US" sz="2000" dirty="0">
                      <a:latin typeface="+mj-lt"/>
                      <a:cs typeface="MS PGothic" charset="0"/>
                    </a:rPr>
                    <a:t>Data: US Department of Energy 2005, American Institute of Chemistry</a:t>
                  </a:r>
                </a:p>
              </p:txBody>
            </p:sp>
            <p:pic>
              <p:nvPicPr>
                <p:cNvPr id="27" name="Picture 1" descr="Oil Barrel.jpg"/>
                <p:cNvPicPr>
                  <a:picLocks noChangeAspect="1"/>
                </p:cNvPicPr>
                <p:nvPr/>
              </p:nvPicPr>
              <p:blipFill>
                <a:blip r:embed="rId10">
                  <a:extLst>
                    <a:ext uri="{28A0092B-C50C-407E-A947-70E740481C1C}">
                      <a14:useLocalDpi xmlns:a14="http://schemas.microsoft.com/office/drawing/2010/main"/>
                    </a:ext>
                  </a:extLst>
                </a:blip>
                <a:srcRect/>
                <a:stretch>
                  <a:fillRect/>
                </a:stretch>
              </p:blipFill>
              <p:spPr bwMode="auto">
                <a:xfrm>
                  <a:off x="15841572" y="9987921"/>
                  <a:ext cx="8565004" cy="6899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Box 10"/>
                <p:cNvSpPr txBox="1">
                  <a:spLocks noChangeArrowheads="1"/>
                </p:cNvSpPr>
                <p:nvPr/>
              </p:nvSpPr>
              <p:spPr bwMode="auto">
                <a:xfrm>
                  <a:off x="19776787" y="16218676"/>
                  <a:ext cx="293083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mj-lt"/>
                      <a:cs typeface="MS PGothic" charset="0"/>
                    </a:rPr>
                    <a:t>Fuels 70.6</a:t>
                  </a:r>
                  <a:r>
                    <a:rPr lang="en-US" dirty="0" smtClean="0">
                      <a:latin typeface="+mj-lt"/>
                      <a:cs typeface="MS PGothic" charset="0"/>
                    </a:rPr>
                    <a:t>%</a:t>
                  </a:r>
                  <a:endParaRPr lang="en-US" dirty="0">
                    <a:latin typeface="+mj-lt"/>
                    <a:cs typeface="MS PGothic" charset="0"/>
                  </a:endParaRPr>
                </a:p>
              </p:txBody>
            </p:sp>
            <p:sp>
              <p:nvSpPr>
                <p:cNvPr id="29" name="TextBox 11"/>
                <p:cNvSpPr txBox="1">
                  <a:spLocks noChangeArrowheads="1"/>
                </p:cNvSpPr>
                <p:nvPr/>
              </p:nvSpPr>
              <p:spPr bwMode="auto">
                <a:xfrm>
                  <a:off x="24559002" y="13934973"/>
                  <a:ext cx="5402628" cy="16655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b="1" dirty="0">
                      <a:solidFill>
                        <a:srgbClr val="CA0000"/>
                      </a:solidFill>
                      <a:latin typeface="+mj-lt"/>
                      <a:cs typeface="MS PGothic" charset="0"/>
                    </a:rPr>
                    <a:t>Pre-tax value of petrochemical products, such as plastics, cosmetics, pesticides, detergents, paints and adhesives (excluding pharmaceuticals)</a:t>
                  </a:r>
                </a:p>
              </p:txBody>
            </p:sp>
            <p:sp>
              <p:nvSpPr>
                <p:cNvPr id="30" name="TextBox 14"/>
                <p:cNvSpPr txBox="1">
                  <a:spLocks noChangeArrowheads="1"/>
                </p:cNvSpPr>
                <p:nvPr/>
              </p:nvSpPr>
              <p:spPr bwMode="auto">
                <a:xfrm>
                  <a:off x="24526447" y="15547774"/>
                  <a:ext cx="5132502" cy="89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2000" dirty="0">
                      <a:solidFill>
                        <a:srgbClr val="E3981D"/>
                      </a:solidFill>
                      <a:latin typeface="+mj-lt"/>
                      <a:cs typeface="MS PGothic" charset="0"/>
                    </a:rPr>
                    <a:t>Pre-tax value of </a:t>
                  </a:r>
                  <a:r>
                    <a:rPr lang="en-US" sz="2000" dirty="0" smtClean="0">
                      <a:solidFill>
                        <a:srgbClr val="E3981D"/>
                      </a:solidFill>
                      <a:latin typeface="+mj-lt"/>
                      <a:cs typeface="MS PGothic" charset="0"/>
                    </a:rPr>
                    <a:t>transport fuels such as gasoline and diesel</a:t>
                  </a:r>
                  <a:endParaRPr lang="en-US" sz="2000" dirty="0">
                    <a:solidFill>
                      <a:srgbClr val="E3981D"/>
                    </a:solidFill>
                    <a:latin typeface="+mj-lt"/>
                    <a:cs typeface="MS PGothic" charset="0"/>
                  </a:endParaRPr>
                </a:p>
              </p:txBody>
            </p:sp>
            <p:sp>
              <p:nvSpPr>
                <p:cNvPr id="31" name="TextBox 12"/>
                <p:cNvSpPr txBox="1">
                  <a:spLocks noChangeArrowheads="1"/>
                </p:cNvSpPr>
                <p:nvPr/>
              </p:nvSpPr>
              <p:spPr bwMode="auto">
                <a:xfrm>
                  <a:off x="22710228" y="14001836"/>
                  <a:ext cx="172207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r>
                    <a:rPr lang="en-US" b="1" dirty="0">
                      <a:solidFill>
                        <a:srgbClr val="B40000"/>
                      </a:solidFill>
                      <a:latin typeface="+mn-lt"/>
                      <a:cs typeface="MS PGothic" charset="0"/>
                    </a:rPr>
                    <a:t>~ $</a:t>
                  </a:r>
                  <a:r>
                    <a:rPr lang="en-US" b="1" dirty="0" smtClean="0">
                      <a:solidFill>
                        <a:srgbClr val="B40000"/>
                      </a:solidFill>
                      <a:latin typeface="+mn-lt"/>
                      <a:cs typeface="MS PGothic" charset="0"/>
                    </a:rPr>
                    <a:t>37</a:t>
                  </a:r>
                  <a:r>
                    <a:rPr lang="en-US" b="1" dirty="0" smtClean="0">
                      <a:solidFill>
                        <a:srgbClr val="CA0000"/>
                      </a:solidFill>
                      <a:latin typeface="+mn-lt"/>
                      <a:cs typeface="MS PGothic" charset="0"/>
                    </a:rPr>
                    <a:t>5</a:t>
                  </a:r>
                  <a:r>
                    <a:rPr lang="en-US" b="1" dirty="0" smtClean="0">
                      <a:solidFill>
                        <a:srgbClr val="B40000"/>
                      </a:solidFill>
                      <a:latin typeface="+mn-lt"/>
                      <a:cs typeface="MS PGothic" charset="0"/>
                    </a:rPr>
                    <a:t>bn</a:t>
                  </a:r>
                  <a:endParaRPr lang="en-US" b="1" dirty="0">
                    <a:solidFill>
                      <a:srgbClr val="B40000"/>
                    </a:solidFill>
                    <a:latin typeface="+mn-lt"/>
                    <a:cs typeface="MS PGothic" charset="0"/>
                  </a:endParaRPr>
                </a:p>
              </p:txBody>
            </p:sp>
            <p:sp>
              <p:nvSpPr>
                <p:cNvPr id="32" name="TextBox 9"/>
                <p:cNvSpPr txBox="1">
                  <a:spLocks noChangeArrowheads="1"/>
                </p:cNvSpPr>
                <p:nvPr/>
              </p:nvSpPr>
              <p:spPr bwMode="auto">
                <a:xfrm>
                  <a:off x="20632812" y="14805161"/>
                  <a:ext cx="282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dirty="0">
                      <a:latin typeface="+mj-lt"/>
                      <a:cs typeface="MS PGothic" charset="0"/>
                    </a:rPr>
                    <a:t>Petrochemicals 3.4</a:t>
                  </a:r>
                  <a:r>
                    <a:rPr lang="en-US" dirty="0" smtClean="0">
                      <a:latin typeface="+mj-lt"/>
                      <a:cs typeface="MS PGothic" charset="0"/>
                    </a:rPr>
                    <a:t>%</a:t>
                  </a:r>
                  <a:endParaRPr lang="en-US" dirty="0">
                    <a:latin typeface="+mj-lt"/>
                    <a:cs typeface="MS PGothic" charset="0"/>
                  </a:endParaRPr>
                </a:p>
              </p:txBody>
            </p:sp>
            <p:sp>
              <p:nvSpPr>
                <p:cNvPr id="43" name="TextBox 42"/>
                <p:cNvSpPr txBox="1"/>
                <p:nvPr/>
              </p:nvSpPr>
              <p:spPr>
                <a:xfrm>
                  <a:off x="22812691" y="15547774"/>
                  <a:ext cx="1292241" cy="1785104"/>
                </a:xfrm>
                <a:prstGeom prst="rect">
                  <a:avLst/>
                </a:prstGeom>
                <a:noFill/>
              </p:spPr>
              <p:txBody>
                <a:bodyPr wrap="none" rtlCol="0">
                  <a:spAutoFit/>
                </a:bodyPr>
                <a:lstStyle/>
                <a:p>
                  <a:r>
                    <a:rPr lang="en-US" sz="2400" b="1" dirty="0" smtClean="0">
                      <a:solidFill>
                        <a:srgbClr val="E3981D"/>
                      </a:solidFill>
                      <a:cs typeface="MS PGothic" charset="0"/>
                    </a:rPr>
                    <a:t>~$</a:t>
                  </a:r>
                  <a:r>
                    <a:rPr lang="en-US" sz="2400" b="1" dirty="0">
                      <a:solidFill>
                        <a:srgbClr val="E3981D"/>
                      </a:solidFill>
                      <a:cs typeface="MS PGothic" charset="0"/>
                    </a:rPr>
                    <a:t>385bn</a:t>
                  </a:r>
                </a:p>
                <a:p>
                  <a:endParaRPr lang="en-US" dirty="0"/>
                </a:p>
              </p:txBody>
            </p:sp>
            <p:sp>
              <p:nvSpPr>
                <p:cNvPr id="53" name="TextBox 52"/>
                <p:cNvSpPr txBox="1"/>
                <p:nvPr/>
              </p:nvSpPr>
              <p:spPr>
                <a:xfrm>
                  <a:off x="14211731" y="9894166"/>
                  <a:ext cx="2050737" cy="769441"/>
                </a:xfrm>
                <a:prstGeom prst="rect">
                  <a:avLst/>
                </a:prstGeom>
                <a:noFill/>
              </p:spPr>
              <p:txBody>
                <a:bodyPr wrap="none" rtlCol="0">
                  <a:spAutoFit/>
                </a:bodyPr>
                <a:lstStyle/>
                <a:p>
                  <a:r>
                    <a:rPr lang="en-US" sz="4400" b="1" dirty="0" smtClean="0"/>
                    <a:t>Figure 1</a:t>
                  </a:r>
                  <a:endParaRPr lang="en-US" sz="4400" b="1" dirty="0"/>
                </a:p>
              </p:txBody>
            </p:sp>
          </p:grpSp>
          <p:grpSp>
            <p:nvGrpSpPr>
              <p:cNvPr id="11" name="Group 10"/>
              <p:cNvGrpSpPr/>
              <p:nvPr/>
            </p:nvGrpSpPr>
            <p:grpSpPr>
              <a:xfrm>
                <a:off x="26042067" y="11365143"/>
                <a:ext cx="3267767" cy="3094209"/>
                <a:chOff x="18564293" y="10186948"/>
                <a:chExt cx="4112547" cy="3894121"/>
              </a:xfrm>
            </p:grpSpPr>
            <p:sp>
              <p:nvSpPr>
                <p:cNvPr id="33" name="TextBox 15"/>
                <p:cNvSpPr txBox="1">
                  <a:spLocks noChangeArrowheads="1"/>
                </p:cNvSpPr>
                <p:nvPr/>
              </p:nvSpPr>
              <p:spPr bwMode="auto">
                <a:xfrm>
                  <a:off x="18564293" y="10186948"/>
                  <a:ext cx="3630003"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mj-lt"/>
                      <a:cs typeface="MS PGothic" charset="0"/>
                    </a:rPr>
                    <a:t>Liquefied refinery gases 2.3%</a:t>
                  </a:r>
                </a:p>
              </p:txBody>
            </p:sp>
            <p:sp>
              <p:nvSpPr>
                <p:cNvPr id="34" name="TextBox 16"/>
                <p:cNvSpPr txBox="1">
                  <a:spLocks noChangeArrowheads="1"/>
                </p:cNvSpPr>
                <p:nvPr/>
              </p:nvSpPr>
              <p:spPr bwMode="auto">
                <a:xfrm>
                  <a:off x="18564293" y="10421190"/>
                  <a:ext cx="4112547"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mj-lt"/>
                      <a:cs typeface="MS PGothic" charset="0"/>
                    </a:rPr>
                    <a:t>Miscellaneous products 0.4%</a:t>
                  </a:r>
                </a:p>
              </p:txBody>
            </p:sp>
            <p:sp>
              <p:nvSpPr>
                <p:cNvPr id="35" name="TextBox 17"/>
                <p:cNvSpPr txBox="1">
                  <a:spLocks noChangeArrowheads="1"/>
                </p:cNvSpPr>
                <p:nvPr/>
              </p:nvSpPr>
              <p:spPr bwMode="auto">
                <a:xfrm>
                  <a:off x="18564293" y="10764525"/>
                  <a:ext cx="2835535"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mj-lt"/>
                      <a:cs typeface="MS PGothic" charset="0"/>
                    </a:rPr>
                    <a:t>Still gas 4.1%</a:t>
                  </a:r>
                </a:p>
              </p:txBody>
            </p:sp>
            <p:sp>
              <p:nvSpPr>
                <p:cNvPr id="36" name="TextBox 18"/>
                <p:cNvSpPr txBox="1">
                  <a:spLocks noChangeArrowheads="1"/>
                </p:cNvSpPr>
                <p:nvPr/>
              </p:nvSpPr>
              <p:spPr bwMode="auto">
                <a:xfrm>
                  <a:off x="18564293" y="11051051"/>
                  <a:ext cx="3281300"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mj-lt"/>
                      <a:cs typeface="MS PGothic" charset="0"/>
                    </a:rPr>
                    <a:t>Asphalt and road oil 3.0%</a:t>
                  </a:r>
                </a:p>
              </p:txBody>
            </p:sp>
            <p:sp>
              <p:nvSpPr>
                <p:cNvPr id="37" name="TextBox 19"/>
                <p:cNvSpPr txBox="1">
                  <a:spLocks noChangeArrowheads="1"/>
                </p:cNvSpPr>
                <p:nvPr/>
              </p:nvSpPr>
              <p:spPr bwMode="auto">
                <a:xfrm>
                  <a:off x="18564293" y="11470522"/>
                  <a:ext cx="2821816"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mj-lt"/>
                      <a:cs typeface="MS PGothic" charset="0"/>
                    </a:rPr>
                    <a:t>Petroleum coke 5.0%</a:t>
                  </a:r>
                </a:p>
              </p:txBody>
            </p:sp>
            <p:sp>
              <p:nvSpPr>
                <p:cNvPr id="38" name="TextBox 20"/>
                <p:cNvSpPr txBox="1">
                  <a:spLocks noChangeArrowheads="1"/>
                </p:cNvSpPr>
                <p:nvPr/>
              </p:nvSpPr>
              <p:spPr bwMode="auto">
                <a:xfrm>
                  <a:off x="18564293" y="11930254"/>
                  <a:ext cx="1745215"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mj-lt"/>
                      <a:cs typeface="MS PGothic" charset="0"/>
                    </a:rPr>
                    <a:t>Waxes 0.1%</a:t>
                  </a:r>
                </a:p>
              </p:txBody>
            </p:sp>
            <p:sp>
              <p:nvSpPr>
                <p:cNvPr id="39" name="TextBox 21"/>
                <p:cNvSpPr txBox="1">
                  <a:spLocks noChangeArrowheads="1"/>
                </p:cNvSpPr>
                <p:nvPr/>
              </p:nvSpPr>
              <p:spPr bwMode="auto">
                <a:xfrm>
                  <a:off x="18564293" y="12414719"/>
                  <a:ext cx="2430762"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mj-lt"/>
                      <a:cs typeface="MS PGothic" charset="0"/>
                    </a:rPr>
                    <a:t>Lubricants 1.0%</a:t>
                  </a:r>
                </a:p>
              </p:txBody>
            </p:sp>
            <p:sp>
              <p:nvSpPr>
                <p:cNvPr id="40" name="TextBox 22"/>
                <p:cNvSpPr txBox="1">
                  <a:spLocks noChangeArrowheads="1"/>
                </p:cNvSpPr>
                <p:nvPr/>
              </p:nvSpPr>
              <p:spPr bwMode="auto">
                <a:xfrm>
                  <a:off x="18564293" y="12879531"/>
                  <a:ext cx="3281300"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mj-lt"/>
                      <a:cs typeface="MS PGothic" charset="0"/>
                    </a:rPr>
                    <a:t>Special </a:t>
                  </a:r>
                  <a:r>
                    <a:rPr lang="en-US" sz="1800" dirty="0" err="1" smtClean="0">
                      <a:latin typeface="+mj-lt"/>
                      <a:cs typeface="MS PGothic" charset="0"/>
                    </a:rPr>
                    <a:t>naphthas</a:t>
                  </a:r>
                  <a:r>
                    <a:rPr lang="en-US" sz="1800" dirty="0">
                      <a:latin typeface="+mj-lt"/>
                      <a:cs typeface="MS PGothic" charset="0"/>
                    </a:rPr>
                    <a:t> </a:t>
                  </a:r>
                  <a:r>
                    <a:rPr lang="en-US" sz="1800" dirty="0" smtClean="0">
                      <a:latin typeface="+mj-lt"/>
                      <a:cs typeface="MS PGothic" charset="0"/>
                    </a:rPr>
                    <a:t>0.2</a:t>
                  </a:r>
                  <a:r>
                    <a:rPr lang="en-US" sz="1800" dirty="0">
                      <a:latin typeface="+mj-lt"/>
                      <a:cs typeface="MS PGothic" charset="0"/>
                    </a:rPr>
                    <a:t>%</a:t>
                  </a:r>
                </a:p>
              </p:txBody>
            </p:sp>
            <p:sp>
              <p:nvSpPr>
                <p:cNvPr id="41" name="TextBox 23"/>
                <p:cNvSpPr txBox="1">
                  <a:spLocks noChangeArrowheads="1"/>
                </p:cNvSpPr>
                <p:nvPr/>
              </p:nvSpPr>
              <p:spPr bwMode="auto">
                <a:xfrm>
                  <a:off x="18564293" y="13111936"/>
                  <a:ext cx="3407261"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mj-lt"/>
                      <a:cs typeface="MS PGothic" charset="0"/>
                    </a:rPr>
                    <a:t>Residual fuel oil 3.8%</a:t>
                  </a:r>
                </a:p>
              </p:txBody>
            </p:sp>
            <p:sp>
              <p:nvSpPr>
                <p:cNvPr id="42" name="TextBox 24"/>
                <p:cNvSpPr txBox="1">
                  <a:spLocks noChangeArrowheads="1"/>
                </p:cNvSpPr>
                <p:nvPr/>
              </p:nvSpPr>
              <p:spPr bwMode="auto">
                <a:xfrm>
                  <a:off x="18564293" y="13616258"/>
                  <a:ext cx="3123203" cy="46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800" dirty="0">
                      <a:latin typeface="+mj-lt"/>
                      <a:cs typeface="MS PGothic" charset="0"/>
                    </a:rPr>
                    <a:t>Heavy fuel oil 6.1%</a:t>
                  </a:r>
                </a:p>
              </p:txBody>
            </p:sp>
          </p:grpSp>
        </p:grpSp>
        <p:sp>
          <p:nvSpPr>
            <p:cNvPr id="23" name="Rectangle 22"/>
            <p:cNvSpPr/>
            <p:nvPr/>
          </p:nvSpPr>
          <p:spPr>
            <a:xfrm>
              <a:off x="24037221" y="9908664"/>
              <a:ext cx="12514627" cy="7209732"/>
            </a:xfrm>
            <a:prstGeom prst="rect">
              <a:avLst/>
            </a:prstGeom>
            <a:noFill/>
            <a:ln w="6350" cmpd="sng">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8" name="TextBox 87"/>
          <p:cNvSpPr txBox="1"/>
          <p:nvPr/>
        </p:nvSpPr>
        <p:spPr>
          <a:xfrm>
            <a:off x="18876803" y="17906337"/>
            <a:ext cx="9142196" cy="707886"/>
          </a:xfrm>
          <a:prstGeom prst="rect">
            <a:avLst/>
          </a:prstGeom>
          <a:noFill/>
          <a:ln>
            <a:noFill/>
          </a:ln>
        </p:spPr>
        <p:txBody>
          <a:bodyPr wrap="none" rtlCol="0">
            <a:spAutoFit/>
          </a:bodyPr>
          <a:lstStyle/>
          <a:p>
            <a:r>
              <a:rPr lang="en-US" sz="4000" b="1" dirty="0" smtClean="0"/>
              <a:t>Working storyboard for “Molecule Magic”</a:t>
            </a:r>
            <a:endParaRPr lang="en-US" sz="4000" b="1" dirty="0"/>
          </a:p>
        </p:txBody>
      </p:sp>
      <p:grpSp>
        <p:nvGrpSpPr>
          <p:cNvPr id="24" name="Group 23"/>
          <p:cNvGrpSpPr/>
          <p:nvPr/>
        </p:nvGrpSpPr>
        <p:grpSpPr>
          <a:xfrm>
            <a:off x="11682904" y="19141759"/>
            <a:ext cx="24173912" cy="4516483"/>
            <a:chOff x="10796744" y="19642907"/>
            <a:chExt cx="24173912" cy="4516483"/>
          </a:xfrm>
        </p:grpSpPr>
        <p:pic>
          <p:nvPicPr>
            <p:cNvPr id="90" name="Picture 89"/>
            <p:cNvPicPr>
              <a:picLocks noChangeAspect="1"/>
            </p:cNvPicPr>
            <p:nvPr/>
          </p:nvPicPr>
          <p:blipFill>
            <a:blip r:embed="rId11"/>
            <a:stretch>
              <a:fillRect/>
            </a:stretch>
          </p:blipFill>
          <p:spPr>
            <a:xfrm>
              <a:off x="18122992" y="20565297"/>
              <a:ext cx="5643248" cy="1701044"/>
            </a:xfrm>
            <a:prstGeom prst="rect">
              <a:avLst/>
            </a:prstGeom>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pic>
        <p:sp>
          <p:nvSpPr>
            <p:cNvPr id="91" name="TextBox 90"/>
            <p:cNvSpPr txBox="1"/>
            <p:nvPr/>
          </p:nvSpPr>
          <p:spPr>
            <a:xfrm>
              <a:off x="16411241" y="22495272"/>
              <a:ext cx="7433434" cy="156966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smtClean="0"/>
                <a:t>Step </a:t>
              </a:r>
              <a:r>
                <a:rPr lang="en-US" sz="3200" dirty="0"/>
                <a:t>2</a:t>
              </a:r>
              <a:r>
                <a:rPr lang="en-US" sz="3200" dirty="0" smtClean="0"/>
                <a:t>. Match basic, smaller target molecules, derived from petroleum, with corresponding shape on surface. </a:t>
              </a:r>
              <a:endParaRPr lang="en-US" sz="3200" dirty="0"/>
            </a:p>
          </p:txBody>
        </p:sp>
        <p:pic>
          <p:nvPicPr>
            <p:cNvPr id="92" name="Picture 91" descr="Screen Shot 2014-08-11 at 12.31.34 PM.png"/>
            <p:cNvPicPr>
              <a:picLocks noChangeAspect="1"/>
            </p:cNvPicPr>
            <p:nvPr/>
          </p:nvPicPr>
          <p:blipFill rotWithShape="1">
            <a:blip r:embed="rId12">
              <a:extLst>
                <a:ext uri="{28A0092B-C50C-407E-A947-70E740481C1C}">
                  <a14:useLocalDpi xmlns:a14="http://schemas.microsoft.com/office/drawing/2010/main" val="0"/>
                </a:ext>
              </a:extLst>
            </a:blip>
            <a:srcRect t="10085" r="72626"/>
            <a:stretch/>
          </p:blipFill>
          <p:spPr>
            <a:xfrm>
              <a:off x="33404042" y="20035857"/>
              <a:ext cx="1207595" cy="1851709"/>
            </a:xfrm>
            <a:prstGeom prst="rect">
              <a:avLst/>
            </a:prstGeom>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pic>
        <p:sp>
          <p:nvSpPr>
            <p:cNvPr id="93" name="TextBox 92"/>
            <p:cNvSpPr txBox="1"/>
            <p:nvPr/>
          </p:nvSpPr>
          <p:spPr>
            <a:xfrm>
              <a:off x="10796744" y="22498194"/>
              <a:ext cx="4877895" cy="156966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smtClean="0"/>
                <a:t>Step 1. Select end product molecule based on shape and name.</a:t>
              </a:r>
              <a:endParaRPr lang="en-US" sz="3200" dirty="0"/>
            </a:p>
          </p:txBody>
        </p:sp>
        <p:pic>
          <p:nvPicPr>
            <p:cNvPr id="94" name="Picture 93" descr="Screen Shot 2014-08-11 at 1.44.17 PM.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4502864" y="20792886"/>
              <a:ext cx="5795687" cy="924667"/>
            </a:xfrm>
            <a:prstGeom prst="rect">
              <a:avLst/>
            </a:prstGeom>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pic>
        <p:sp>
          <p:nvSpPr>
            <p:cNvPr id="95" name="TextBox 94"/>
            <p:cNvSpPr txBox="1"/>
            <p:nvPr/>
          </p:nvSpPr>
          <p:spPr>
            <a:xfrm>
              <a:off x="25126622" y="22528174"/>
              <a:ext cx="4800186" cy="1631216"/>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smtClean="0"/>
                <a:t>Step 3. Stitch target molecules together to build end product</a:t>
              </a:r>
              <a:r>
                <a:rPr lang="en-US" sz="3600" dirty="0" smtClean="0"/>
                <a:t>.</a:t>
              </a:r>
              <a:endParaRPr lang="en-US" sz="3600" dirty="0"/>
            </a:p>
          </p:txBody>
        </p:sp>
        <p:pic>
          <p:nvPicPr>
            <p:cNvPr id="96" name="Picture 95" descr="Screen Shot 2014-08-11 at 1.43.07 PM.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0948547" y="19642907"/>
              <a:ext cx="2293562" cy="2416584"/>
            </a:xfrm>
            <a:prstGeom prst="rect">
              <a:avLst/>
            </a:prstGeom>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pic>
        <p:sp>
          <p:nvSpPr>
            <p:cNvPr id="97" name="TextBox 96"/>
            <p:cNvSpPr txBox="1"/>
            <p:nvPr/>
          </p:nvSpPr>
          <p:spPr>
            <a:xfrm>
              <a:off x="30872541" y="22548802"/>
              <a:ext cx="4098115" cy="156966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r>
                <a:rPr lang="en-US" sz="3200" dirty="0" smtClean="0"/>
                <a:t>Step 4. Final molecule built and consumer product pops up.</a:t>
              </a:r>
              <a:endParaRPr lang="en-US" sz="3200" dirty="0"/>
            </a:p>
          </p:txBody>
        </p:sp>
      </p:grpSp>
      <p:sp>
        <p:nvSpPr>
          <p:cNvPr id="46" name="Rectangle 45"/>
          <p:cNvSpPr/>
          <p:nvPr/>
        </p:nvSpPr>
        <p:spPr>
          <a:xfrm>
            <a:off x="11303000" y="18882843"/>
            <a:ext cx="25323800" cy="5480664"/>
          </a:xfrm>
          <a:prstGeom prst="rect">
            <a:avLst/>
          </a:prstGeom>
          <a:noFill/>
          <a:ln>
            <a:solidFill>
              <a:schemeClr val="accent3">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0" name="Picture 59" descr="Screen Shot 2014-08-11 at 12.31.34 PM.png"/>
          <p:cNvPicPr>
            <a:picLocks noChangeAspect="1"/>
          </p:cNvPicPr>
          <p:nvPr/>
        </p:nvPicPr>
        <p:blipFill rotWithShape="1">
          <a:blip r:embed="rId12">
            <a:extLst>
              <a:ext uri="{28A0092B-C50C-407E-A947-70E740481C1C}">
                <a14:useLocalDpi xmlns:a14="http://schemas.microsoft.com/office/drawing/2010/main" val="0"/>
              </a:ext>
            </a:extLst>
          </a:blip>
          <a:srcRect l="62208" t="17343"/>
          <a:stretch/>
        </p:blipFill>
        <p:spPr>
          <a:xfrm>
            <a:off x="13071982" y="19710006"/>
            <a:ext cx="1667165" cy="1702240"/>
          </a:xfrm>
          <a:prstGeom prst="rect">
            <a:avLst/>
          </a:prstGeom>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pic>
      <p:pic>
        <p:nvPicPr>
          <p:cNvPr id="62" name="Picture 61" descr="Screen Shot 2014-08-11 at 12.31.34 PM.png"/>
          <p:cNvPicPr>
            <a:picLocks noChangeAspect="1"/>
          </p:cNvPicPr>
          <p:nvPr/>
        </p:nvPicPr>
        <p:blipFill rotWithShape="1">
          <a:blip r:embed="rId12">
            <a:extLst>
              <a:ext uri="{28A0092B-C50C-407E-A947-70E740481C1C}">
                <a14:useLocalDpi xmlns:a14="http://schemas.microsoft.com/office/drawing/2010/main" val="0"/>
              </a:ext>
            </a:extLst>
          </a:blip>
          <a:srcRect l="24894" r="35090"/>
          <a:stretch/>
        </p:blipFill>
        <p:spPr>
          <a:xfrm>
            <a:off x="17111502" y="19382127"/>
            <a:ext cx="1765301" cy="2059412"/>
          </a:xfrm>
          <a:prstGeom prst="rect">
            <a:avLst/>
          </a:prstGeom>
          <a:ln>
            <a:solidFill>
              <a:schemeClr val="accent3">
                <a:lumMod val="75000"/>
              </a:schemeClr>
            </a:solidFill>
          </a:ln>
        </p:spPr>
        <p:style>
          <a:lnRef idx="1">
            <a:schemeClr val="accent1"/>
          </a:lnRef>
          <a:fillRef idx="2">
            <a:schemeClr val="accent1"/>
          </a:fillRef>
          <a:effectRef idx="1">
            <a:schemeClr val="accent1"/>
          </a:effectRef>
          <a:fontRef idx="minor">
            <a:schemeClr val="dk1"/>
          </a:fontRef>
        </p:style>
      </p:pic>
      <p:pic>
        <p:nvPicPr>
          <p:cNvPr id="3" name="Picture 2"/>
          <p:cNvPicPr>
            <a:picLocks noChangeAspect="1"/>
          </p:cNvPicPr>
          <p:nvPr/>
        </p:nvPicPr>
        <p:blipFill rotWithShape="1">
          <a:blip r:embed="rId15"/>
          <a:srcRect l="11389" t="23020" r="9098" b="24726"/>
          <a:stretch/>
        </p:blipFill>
        <p:spPr>
          <a:xfrm>
            <a:off x="37384384" y="5576156"/>
            <a:ext cx="4948207" cy="3251810"/>
          </a:xfrm>
          <a:prstGeom prst="rect">
            <a:avLst/>
          </a:prstGeom>
        </p:spPr>
      </p:pic>
    </p:spTree>
    <p:extLst>
      <p:ext uri="{BB962C8B-B14F-4D97-AF65-F5344CB8AC3E}">
        <p14:creationId xmlns:p14="http://schemas.microsoft.com/office/powerpoint/2010/main" val="2635944242"/>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1532</TotalTime>
  <Words>828</Words>
  <Application>Microsoft Macintosh PowerPoint</Application>
  <PresentationFormat>Custom</PresentationFormat>
  <Paragraphs>61</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Theme</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Eve Perara</dc:creator>
  <cp:lastModifiedBy>Abby O'Connor</cp:lastModifiedBy>
  <cp:revision>55</cp:revision>
  <dcterms:created xsi:type="dcterms:W3CDTF">2014-08-14T05:05:37Z</dcterms:created>
  <dcterms:modified xsi:type="dcterms:W3CDTF">2014-08-22T18:50:24Z</dcterms:modified>
</cp:coreProperties>
</file>